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68"/>
  </p:handoutMasterIdLst>
  <p:sldIdLst>
    <p:sldId id="318" r:id="rId2"/>
    <p:sldId id="343" r:id="rId3"/>
    <p:sldId id="257" r:id="rId4"/>
    <p:sldId id="258" r:id="rId5"/>
    <p:sldId id="259" r:id="rId6"/>
    <p:sldId id="319" r:id="rId7"/>
    <p:sldId id="261" r:id="rId8"/>
    <p:sldId id="263" r:id="rId9"/>
    <p:sldId id="320" r:id="rId10"/>
    <p:sldId id="264" r:id="rId11"/>
    <p:sldId id="321" r:id="rId12"/>
    <p:sldId id="322" r:id="rId13"/>
    <p:sldId id="323" r:id="rId14"/>
    <p:sldId id="266" r:id="rId15"/>
    <p:sldId id="324" r:id="rId16"/>
    <p:sldId id="267" r:id="rId17"/>
    <p:sldId id="269" r:id="rId18"/>
    <p:sldId id="270" r:id="rId19"/>
    <p:sldId id="273" r:id="rId20"/>
    <p:sldId id="274" r:id="rId21"/>
    <p:sldId id="326" r:id="rId22"/>
    <p:sldId id="325" r:id="rId23"/>
    <p:sldId id="275" r:id="rId24"/>
    <p:sldId id="279" r:id="rId25"/>
    <p:sldId id="285" r:id="rId26"/>
    <p:sldId id="327" r:id="rId27"/>
    <p:sldId id="276" r:id="rId28"/>
    <p:sldId id="280" r:id="rId29"/>
    <p:sldId id="328" r:id="rId30"/>
    <p:sldId id="329" r:id="rId31"/>
    <p:sldId id="330" r:id="rId32"/>
    <p:sldId id="278" r:id="rId33"/>
    <p:sldId id="286" r:id="rId34"/>
    <p:sldId id="282" r:id="rId35"/>
    <p:sldId id="288" r:id="rId36"/>
    <p:sldId id="331" r:id="rId37"/>
    <p:sldId id="287" r:id="rId38"/>
    <p:sldId id="332" r:id="rId39"/>
    <p:sldId id="291" r:id="rId40"/>
    <p:sldId id="333" r:id="rId41"/>
    <p:sldId id="334" r:id="rId42"/>
    <p:sldId id="296" r:id="rId43"/>
    <p:sldId id="335" r:id="rId44"/>
    <p:sldId id="297" r:id="rId45"/>
    <p:sldId id="336" r:id="rId46"/>
    <p:sldId id="298" r:id="rId47"/>
    <p:sldId id="300" r:id="rId48"/>
    <p:sldId id="299" r:id="rId49"/>
    <p:sldId id="301" r:id="rId50"/>
    <p:sldId id="337" r:id="rId51"/>
    <p:sldId id="305" r:id="rId52"/>
    <p:sldId id="293" r:id="rId53"/>
    <p:sldId id="311" r:id="rId54"/>
    <p:sldId id="292" r:id="rId55"/>
    <p:sldId id="306" r:id="rId56"/>
    <p:sldId id="307" r:id="rId57"/>
    <p:sldId id="308" r:id="rId58"/>
    <p:sldId id="309" r:id="rId59"/>
    <p:sldId id="310" r:id="rId60"/>
    <p:sldId id="338" r:id="rId61"/>
    <p:sldId id="339" r:id="rId62"/>
    <p:sldId id="312" r:id="rId63"/>
    <p:sldId id="315" r:id="rId64"/>
    <p:sldId id="340" r:id="rId65"/>
    <p:sldId id="341" r:id="rId66"/>
    <p:sldId id="342"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579" autoAdjust="0"/>
    <p:restoredTop sz="94660"/>
  </p:normalViewPr>
  <p:slideViewPr>
    <p:cSldViewPr>
      <p:cViewPr>
        <p:scale>
          <a:sx n="79" d="100"/>
          <a:sy n="79" d="100"/>
        </p:scale>
        <p:origin x="-312"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83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5BAD713-D0FA-4331-853F-EE46334B9641}" type="datetimeFigureOut">
              <a:rPr lang="en-US"/>
              <a:pPr>
                <a:defRPr/>
              </a:pPr>
              <a:t>4/29/2010</a:t>
            </a:fld>
            <a:endParaRPr lang="en-US"/>
          </a:p>
        </p:txBody>
      </p:sp>
      <p:sp>
        <p:nvSpPr>
          <p:cNvPr id="983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83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30141B3-B885-43DD-A703-06324FD248C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0141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14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fld id="{20873E01-BFC4-432A-A64A-9A51BBE40174}" type="datetimeFigureOut">
              <a:rPr lang="en-US"/>
              <a:pPr>
                <a:defRPr/>
              </a:pPr>
              <a:t>4/29/2010</a:t>
            </a:fld>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3F97C60B-4133-4F2B-A9D9-95A276AE82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fld id="{68E282A6-4EF3-4B15-A076-C0146F66DCA2}" type="datetimeFigureOut">
              <a:rPr lang="en-US"/>
              <a:pPr>
                <a:defRPr/>
              </a:pPr>
              <a:t>4/29/2010</a:t>
            </a:fld>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9A63797-A576-4C28-995D-97DDA00DC5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fld id="{3BA68E23-7838-4783-B1CF-87D4B2B1482E}" type="datetimeFigureOut">
              <a:rPr lang="en-US"/>
              <a:pPr>
                <a:defRPr/>
              </a:pPr>
              <a:t>4/29/2010</a:t>
            </a:fld>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8C7F333-0A85-43C5-8FC6-607FDD0AED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fld id="{CE356BBC-37DB-4F1D-9830-DD557097C92B}" type="datetimeFigureOut">
              <a:rPr lang="en-US"/>
              <a:pPr>
                <a:defRPr/>
              </a:pPr>
              <a:t>4/29/2010</a:t>
            </a:fld>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C7B5417-A45D-4ED0-9FE7-F1C878DD2A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fld id="{4B64160A-9118-4022-A3E2-11B6D1DE2802}" type="datetimeFigureOut">
              <a:rPr lang="en-US"/>
              <a:pPr>
                <a:defRPr/>
              </a:pPr>
              <a:t>4/29/2010</a:t>
            </a:fld>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97F11E1-5DE6-43DC-AC47-CBC28D18B3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fld id="{AF03BEF2-0D5B-43E9-93E5-C9665AE2BD2C}" type="datetimeFigureOut">
              <a:rPr lang="en-US"/>
              <a:pPr>
                <a:defRPr/>
              </a:pPr>
              <a:t>4/29/2010</a:t>
            </a:fld>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7FEFABB-7436-44A9-B0E7-E08EBAE722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fld id="{E3CC7577-6249-49BF-8D6F-D50285571FDE}" type="datetimeFigureOut">
              <a:rPr lang="en-US"/>
              <a:pPr>
                <a:defRPr/>
              </a:pPr>
              <a:t>4/29/2010</a:t>
            </a:fld>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999EFC1A-ACAE-45E1-A874-BC0E3C2BC1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fld id="{28CC1688-C402-489B-9E5D-6F499907E399}" type="datetimeFigureOut">
              <a:rPr lang="en-US"/>
              <a:pPr>
                <a:defRPr/>
              </a:pPr>
              <a:t>4/29/2010</a:t>
            </a:fld>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E639ACD1-7482-48BC-B465-F6C3DF9EB5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fld id="{89F9BA38-36DA-4EA2-9121-9E7007F265D0}" type="datetimeFigureOut">
              <a:rPr lang="en-US"/>
              <a:pPr>
                <a:defRPr/>
              </a:pPr>
              <a:t>4/29/2010</a:t>
            </a:fld>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25CF074F-C567-4E7A-B38E-6D7BCF47A2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fld id="{3A68CEC2-36C8-4BAE-AF8F-E3BDB9C4CC97}" type="datetimeFigureOut">
              <a:rPr lang="en-US"/>
              <a:pPr>
                <a:defRPr/>
              </a:pPr>
              <a:t>4/29/2010</a:t>
            </a:fld>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326798B-9087-441A-97B3-23EFDF1A1D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fld id="{84A28863-A638-4EFA-9979-C1ECA34697E1}" type="datetimeFigureOut">
              <a:rPr lang="en-US"/>
              <a:pPr>
                <a:defRPr/>
              </a:pPr>
              <a:t>4/29/2010</a:t>
            </a:fld>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0F416A72-8893-445A-8BF1-88D7051490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0035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035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035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0035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6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7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037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0037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037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037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037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0037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0037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037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0037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0038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0038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0038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003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003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0038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003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003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0038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0039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0039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039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fld id="{021E42DB-7AA8-43D3-8413-DD016423F9E4}" type="datetimeFigureOut">
              <a:rPr lang="en-US"/>
              <a:pPr>
                <a:defRPr/>
              </a:pPr>
              <a:t>4/29/2010</a:t>
            </a:fld>
            <a:endParaRPr lang="en-US"/>
          </a:p>
        </p:txBody>
      </p:sp>
      <p:sp>
        <p:nvSpPr>
          <p:cNvPr id="10039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10039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35FE862C-3CFB-4486-B5FD-483C95E71FB2}" type="slidenum">
              <a:rPr lang="en-US"/>
              <a:pPr>
                <a:defRPr/>
              </a:pPr>
              <a:t>‹#›</a:t>
            </a:fld>
            <a:endParaRPr lang="en-US"/>
          </a:p>
        </p:txBody>
      </p:sp>
      <p:sp>
        <p:nvSpPr>
          <p:cNvPr id="10039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d/d6/Bartolomeu_Dias_Voyage.PN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ctrTitle"/>
          </p:nvPr>
        </p:nvSpPr>
        <p:spPr/>
        <p:txBody>
          <a:bodyPr/>
          <a:lstStyle/>
          <a:p>
            <a:pPr eaLnBrk="1" hangingPunct="1">
              <a:defRPr/>
            </a:pPr>
            <a:r>
              <a:rPr lang="en-US">
                <a:solidFill>
                  <a:schemeClr val="folHlink"/>
                </a:solidFill>
              </a:rPr>
              <a:t>Chapter 10</a:t>
            </a:r>
          </a:p>
        </p:txBody>
      </p:sp>
      <p:sp>
        <p:nvSpPr>
          <p:cNvPr id="103429" name="Rectangle 5"/>
          <p:cNvSpPr>
            <a:spLocks noGrp="1" noChangeArrowheads="1"/>
          </p:cNvSpPr>
          <p:nvPr>
            <p:ph type="subTitle" idx="1"/>
          </p:nvPr>
        </p:nvSpPr>
        <p:spPr/>
        <p:txBody>
          <a:bodyPr/>
          <a:lstStyle/>
          <a:p>
            <a:pPr eaLnBrk="1" hangingPunct="1">
              <a:defRPr/>
            </a:pPr>
            <a:r>
              <a:rPr lang="en-US">
                <a:solidFill>
                  <a:schemeClr val="folHlink"/>
                </a:solidFill>
              </a:rPr>
              <a:t>Age of Exploration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500188"/>
            <a:ext cx="9144000" cy="5357812"/>
          </a:xfrm>
        </p:spPr>
        <p:txBody>
          <a:bodyPr>
            <a:normAutofit/>
          </a:bodyPr>
          <a:lstStyle/>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r>
              <a:rPr lang="en-US" sz="2000">
                <a:solidFill>
                  <a:schemeClr val="folHlink"/>
                </a:solidFill>
              </a:rPr>
              <a:t>2. BARTHOLOMEU DIAS</a:t>
            </a:r>
          </a:p>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r>
              <a:rPr lang="en-US" sz="2000"/>
              <a:t>-IN 1481, KING JOHN II OF PORTUGAL WANTED TO FIND A DIRECT ALL-WATER TRADE ROUTE AROUND AFRICA THAT WOULD ALLOW PORTUGAL TO TRADE WITH INDIA AND CHINA. </a:t>
            </a:r>
          </a:p>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r>
              <a:rPr lang="en-US" sz="2000"/>
              <a:t>-IN 1488, BARTHOLOMEU DIAS</a:t>
            </a:r>
            <a:r>
              <a:rPr lang="en-US" sz="2000" b="1" u="sng"/>
              <a:t> </a:t>
            </a:r>
            <a:r>
              <a:rPr lang="en-US" sz="2000"/>
              <a:t>ROUNDED THE SOUTHERN TIP OF AFRICA. </a:t>
            </a:r>
          </a:p>
          <a:p>
            <a:pPr eaLnBrk="1" hangingPunct="1">
              <a:lnSpc>
                <a:spcPct val="80000"/>
              </a:lnSpc>
              <a:defRPr/>
            </a:pPr>
            <a:endParaRPr lang="en-US" sz="2000"/>
          </a:p>
          <a:p>
            <a:pPr eaLnBrk="1" hangingPunct="1">
              <a:lnSpc>
                <a:spcPct val="80000"/>
              </a:lnSpc>
              <a:buFont typeface="Wingdings" pitchFamily="2" charset="2"/>
              <a:buNone/>
              <a:defRPr/>
            </a:pPr>
            <a:r>
              <a:rPr lang="en-US" sz="2000"/>
              <a:t>-THE SOUTHERN TIP BECAME KNOWN AS </a:t>
            </a:r>
            <a:r>
              <a:rPr lang="en-US" sz="2000" b="1" u="sng"/>
              <a:t>THE CAPE OF GOOD HOPE</a:t>
            </a:r>
            <a:r>
              <a:rPr lang="en-US" sz="2000"/>
              <a:t> BECAUSE IT WOULD BE THE DIRECT ROUTE TO INDIA THAT THEY NEEDED. </a:t>
            </a:r>
          </a:p>
          <a:p>
            <a:pPr eaLnBrk="1" hangingPunct="1">
              <a:lnSpc>
                <a:spcPct val="80000"/>
              </a:lnSpc>
              <a:defRPr/>
            </a:pPr>
            <a:endParaRPr lang="en-US" sz="2000"/>
          </a:p>
        </p:txBody>
      </p:sp>
      <p:sp>
        <p:nvSpPr>
          <p:cNvPr id="23554" name="Text Box 4"/>
          <p:cNvSpPr txBox="1">
            <a:spLocks noChangeArrowheads="1"/>
          </p:cNvSpPr>
          <p:nvPr/>
        </p:nvSpPr>
        <p:spPr bwMode="auto">
          <a:xfrm>
            <a:off x="1143000" y="609600"/>
            <a:ext cx="6781800" cy="366713"/>
          </a:xfrm>
          <a:prstGeom prst="rect">
            <a:avLst/>
          </a:prstGeom>
          <a:noFill/>
          <a:ln w="9525">
            <a:noFill/>
            <a:miter lim="800000"/>
            <a:headEnd/>
            <a:tailEnd/>
          </a:ln>
        </p:spPr>
        <p:txBody>
          <a:bodyPr>
            <a:spAutoFit/>
          </a:bodyPr>
          <a:lstStyle/>
          <a:p>
            <a:pPr>
              <a:spcBef>
                <a:spcPct val="50000"/>
              </a:spcBef>
            </a:pPr>
            <a:endParaRPr lang="en-US"/>
          </a:p>
        </p:txBody>
      </p:sp>
      <p:sp>
        <p:nvSpPr>
          <p:cNvPr id="23555" name="Text Box 5"/>
          <p:cNvSpPr txBox="1">
            <a:spLocks noChangeArrowheads="1"/>
          </p:cNvSpPr>
          <p:nvPr/>
        </p:nvSpPr>
        <p:spPr bwMode="auto">
          <a:xfrm>
            <a:off x="1447800" y="762000"/>
            <a:ext cx="6629400" cy="519113"/>
          </a:xfrm>
          <a:prstGeom prst="rect">
            <a:avLst/>
          </a:prstGeom>
          <a:noFill/>
          <a:ln w="9525">
            <a:noFill/>
            <a:miter lim="800000"/>
            <a:headEnd/>
            <a:tailEnd/>
          </a:ln>
        </p:spPr>
        <p:txBody>
          <a:bodyPr>
            <a:spAutoFit/>
          </a:bodyPr>
          <a:lstStyle/>
          <a:p>
            <a:pPr>
              <a:spcBef>
                <a:spcPct val="50000"/>
              </a:spcBef>
            </a:pPr>
            <a:r>
              <a:rPr lang="en-US" sz="2800"/>
              <a:t>  B.  PORTUGUESE TRADE (Pg.2)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image"/>
          <p:cNvPicPr>
            <a:picLocks noChangeAspect="1" noChangeArrowheads="1"/>
          </p:cNvPicPr>
          <p:nvPr/>
        </p:nvPicPr>
        <p:blipFill>
          <a:blip r:embed="rId2"/>
          <a:srcRect/>
          <a:stretch>
            <a:fillRect/>
          </a:stretch>
        </p:blipFill>
        <p:spPr bwMode="auto">
          <a:xfrm>
            <a:off x="533400" y="914400"/>
            <a:ext cx="3816350" cy="5267325"/>
          </a:xfrm>
          <a:prstGeom prst="rect">
            <a:avLst/>
          </a:prstGeom>
          <a:noFill/>
          <a:ln w="9525">
            <a:noFill/>
            <a:miter lim="800000"/>
            <a:headEnd/>
            <a:tailEnd/>
          </a:ln>
        </p:spPr>
      </p:pic>
      <p:pic>
        <p:nvPicPr>
          <p:cNvPr id="24578" name="Picture 7" descr="File:Bartolomeu Dias Voyage.PNG">
            <a:hlinkClick r:id="rId3"/>
          </p:cNvPr>
          <p:cNvPicPr>
            <a:picLocks noChangeAspect="1" noChangeArrowheads="1"/>
          </p:cNvPicPr>
          <p:nvPr/>
        </p:nvPicPr>
        <p:blipFill>
          <a:blip r:embed="rId4"/>
          <a:srcRect/>
          <a:stretch>
            <a:fillRect/>
          </a:stretch>
        </p:blipFill>
        <p:spPr bwMode="auto">
          <a:xfrm>
            <a:off x="4648200" y="914400"/>
            <a:ext cx="4205288" cy="52482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smtClean="0">
                <a:solidFill>
                  <a:schemeClr val="tx1"/>
                </a:solidFill>
                <a:effectLst/>
              </a:rPr>
              <a:t/>
            </a:r>
            <a:br>
              <a:rPr lang="en-US" sz="3200" smtClean="0">
                <a:solidFill>
                  <a:schemeClr val="tx1"/>
                </a:solidFill>
                <a:effectLst/>
              </a:rPr>
            </a:br>
            <a:r>
              <a:rPr lang="en-US" sz="3200" smtClean="0">
                <a:solidFill>
                  <a:schemeClr val="tx1"/>
                </a:solidFill>
                <a:effectLst/>
              </a:rPr>
              <a:t>B.  PORTUGUESE TRADE (Pg.3)</a:t>
            </a:r>
            <a:r>
              <a:rPr lang="en-US" sz="4000" smtClean="0">
                <a:solidFill>
                  <a:schemeClr val="tx1"/>
                </a:solidFill>
                <a:effectLst/>
              </a:rPr>
              <a:t/>
            </a:r>
            <a:br>
              <a:rPr lang="en-US" sz="4000" smtClean="0">
                <a:solidFill>
                  <a:schemeClr val="tx1"/>
                </a:solidFill>
                <a:effectLst/>
              </a:rPr>
            </a:br>
            <a:endParaRPr lang="en-US" sz="4000" smtClean="0">
              <a:solidFill>
                <a:schemeClr val="tx1"/>
              </a:solidFill>
              <a:effectLst/>
            </a:endParaRPr>
          </a:p>
        </p:txBody>
      </p:sp>
      <p:sp>
        <p:nvSpPr>
          <p:cNvPr id="109571"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r>
              <a:rPr lang="en-US" sz="2000">
                <a:solidFill>
                  <a:schemeClr val="folHlink"/>
                </a:solidFill>
              </a:rPr>
              <a:t>3. VASCO DA GAMA</a:t>
            </a:r>
          </a:p>
          <a:p>
            <a:pPr eaLnBrk="1" hangingPunct="1">
              <a:lnSpc>
                <a:spcPct val="80000"/>
              </a:lnSpc>
              <a:buFont typeface="Wingdings" pitchFamily="2" charset="2"/>
              <a:buNone/>
              <a:defRPr/>
            </a:pPr>
            <a:endParaRPr lang="en-US" sz="2000">
              <a:solidFill>
                <a:schemeClr val="folHlink"/>
              </a:solidFill>
            </a:endParaRPr>
          </a:p>
          <a:p>
            <a:pPr eaLnBrk="1" hangingPunct="1">
              <a:lnSpc>
                <a:spcPct val="80000"/>
              </a:lnSpc>
              <a:buFont typeface="Wingdings" pitchFamily="2" charset="2"/>
              <a:buNone/>
              <a:defRPr/>
            </a:pPr>
            <a:r>
              <a:rPr lang="en-US" sz="2000"/>
              <a:t>-IN 1497-1498, VASCO DA GAMA ROUNDED THE CAPE OF GOOD HOPE, EXPLORED CITIES ON THE EAST AFRICAN COAST AND FINALLY REACHED INDIA. </a:t>
            </a:r>
          </a:p>
          <a:p>
            <a:pPr eaLnBrk="1" hangingPunct="1">
              <a:buFont typeface="Wingdings" pitchFamily="2" charset="2"/>
              <a:buNone/>
              <a:defRPr/>
            </a:pPr>
            <a:r>
              <a:rPr lang="en-US" sz="2000"/>
              <a:t>-AS A RESULT, PORTUGAL GAINED  A MONOPOLY ON THE SEA TRADE ROUTES FROM EUROPE TO INDIA FOR OVER A CENTURY.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BHC2702"/>
          <p:cNvPicPr>
            <a:picLocks noChangeAspect="1" noChangeArrowheads="1"/>
          </p:cNvPicPr>
          <p:nvPr/>
        </p:nvPicPr>
        <p:blipFill>
          <a:blip r:embed="rId2"/>
          <a:srcRect/>
          <a:stretch>
            <a:fillRect/>
          </a:stretch>
        </p:blipFill>
        <p:spPr bwMode="auto">
          <a:xfrm>
            <a:off x="228600" y="990600"/>
            <a:ext cx="3810000" cy="4752975"/>
          </a:xfrm>
          <a:prstGeom prst="rect">
            <a:avLst/>
          </a:prstGeom>
          <a:noFill/>
          <a:ln w="9525">
            <a:noFill/>
            <a:miter lim="800000"/>
            <a:headEnd/>
            <a:tailEnd/>
          </a:ln>
        </p:spPr>
      </p:pic>
      <p:pic>
        <p:nvPicPr>
          <p:cNvPr id="26626" name="Picture 7" descr="VASCO%20DE%20GAMA"/>
          <p:cNvPicPr>
            <a:picLocks noChangeAspect="1" noChangeArrowheads="1"/>
          </p:cNvPicPr>
          <p:nvPr/>
        </p:nvPicPr>
        <p:blipFill>
          <a:blip r:embed="rId3"/>
          <a:srcRect/>
          <a:stretch>
            <a:fillRect/>
          </a:stretch>
        </p:blipFill>
        <p:spPr bwMode="auto">
          <a:xfrm>
            <a:off x="4419600" y="1066800"/>
            <a:ext cx="4564063" cy="45767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4294967295"/>
          </p:nvPr>
        </p:nvSpPr>
        <p:spPr>
          <a:xfrm>
            <a:off x="0" y="838200"/>
            <a:ext cx="9144000" cy="6019800"/>
          </a:xfrm>
        </p:spPr>
        <p:txBody>
          <a:bodyPr/>
          <a:lstStyle/>
          <a:p>
            <a:pPr eaLnBrk="1" hangingPunct="1">
              <a:buFont typeface="Wingdings" pitchFamily="2" charset="2"/>
              <a:buNone/>
              <a:defRPr/>
            </a:pPr>
            <a:r>
              <a:rPr lang="en-US" sz="1800" smtClean="0">
                <a:solidFill>
                  <a:schemeClr val="folHlink"/>
                </a:solidFill>
              </a:rPr>
              <a:t>-STARTING IN THE 700S, SPANISH MONARCHS BEGAN TO UNITE SPAIN UNDER CHRISTIAN CONTROL BY CONQUERING MUSLIM STRONGHOLDS IN SOUTHERN SPAIN AND ESTABLISHING THE ROMAN CATHOLIC CHURCH AS THE DOMINANT FORM OF RELIGION IN SPAIN. </a:t>
            </a:r>
          </a:p>
          <a:p>
            <a:pPr eaLnBrk="1" hangingPunct="1">
              <a:buFont typeface="Wingdings" pitchFamily="2" charset="2"/>
              <a:buNone/>
              <a:defRPr/>
            </a:pPr>
            <a:r>
              <a:rPr lang="en-US" sz="1800" smtClean="0">
                <a:solidFill>
                  <a:schemeClr val="folHlink"/>
                </a:solidFill>
              </a:rPr>
              <a:t>     (KNOWN AS </a:t>
            </a:r>
            <a:r>
              <a:rPr lang="en-US" sz="1800" smtClean="0"/>
              <a:t>THE RECONQUISTA</a:t>
            </a:r>
            <a:r>
              <a:rPr lang="en-US" sz="1800" smtClean="0">
                <a:solidFill>
                  <a:schemeClr val="folHlink"/>
                </a:solidFill>
              </a:rPr>
              <a:t>)</a:t>
            </a:r>
          </a:p>
          <a:p>
            <a:pPr eaLnBrk="1" hangingPunct="1">
              <a:buFont typeface="Wingdings" pitchFamily="2" charset="2"/>
              <a:buNone/>
              <a:defRPr/>
            </a:pPr>
            <a:r>
              <a:rPr lang="en-US" sz="1800" smtClean="0">
                <a:solidFill>
                  <a:schemeClr val="folHlink"/>
                </a:solidFill>
              </a:rPr>
              <a:t>- THE RECONQUISTA CULMINATED WITH THE MARRIAGE OF FERDINAND OF ARAGON AND ISABELLA OF CASTILLE IN 1469 BROUGHT TWO OF THE MOST POWERFUL SPANISH KINGDOMS.</a:t>
            </a:r>
          </a:p>
          <a:p>
            <a:pPr eaLnBrk="1" hangingPunct="1">
              <a:buFont typeface="Wingdings" pitchFamily="2" charset="2"/>
              <a:buNone/>
              <a:defRPr/>
            </a:pPr>
            <a:r>
              <a:rPr lang="en-US" sz="1800" smtClean="0">
                <a:solidFill>
                  <a:schemeClr val="folHlink"/>
                </a:solidFill>
              </a:rPr>
              <a:t>-TO UNIFY SPAIN UNDER COMPLETE CHRISTIAN CONTROL, QUEEN ISABELLA AND KING FERDINAND MADE USE OF THE </a:t>
            </a:r>
            <a:r>
              <a:rPr lang="en-US" sz="1800" smtClean="0"/>
              <a:t>INQUISITION. </a:t>
            </a:r>
          </a:p>
          <a:p>
            <a:pPr eaLnBrk="1" hangingPunct="1">
              <a:lnSpc>
                <a:spcPct val="80000"/>
              </a:lnSpc>
              <a:buFont typeface="Wingdings" pitchFamily="2" charset="2"/>
              <a:buNone/>
              <a:defRPr/>
            </a:pPr>
            <a:r>
              <a:rPr lang="en-US" sz="1800" smtClean="0">
                <a:solidFill>
                  <a:schemeClr val="folHlink"/>
                </a:solidFill>
              </a:rPr>
              <a:t>-THE </a:t>
            </a:r>
            <a:r>
              <a:rPr lang="en-US" sz="1800" smtClean="0"/>
              <a:t>INQUISITION</a:t>
            </a:r>
            <a:r>
              <a:rPr lang="en-US" sz="1800" smtClean="0">
                <a:solidFill>
                  <a:schemeClr val="folHlink"/>
                </a:solidFill>
              </a:rPr>
              <a:t> WAS A BRUTAL CAMPAIGN TO SUPPRESS HERESY ( NON-CHRISTIAN BELIEVERS). </a:t>
            </a:r>
          </a:p>
          <a:p>
            <a:pPr eaLnBrk="1" hangingPunct="1">
              <a:lnSpc>
                <a:spcPct val="80000"/>
              </a:lnSpc>
              <a:buFont typeface="Wingdings" pitchFamily="2" charset="2"/>
              <a:buNone/>
              <a:defRPr/>
            </a:pPr>
            <a:r>
              <a:rPr lang="en-US" sz="1800" smtClean="0">
                <a:solidFill>
                  <a:schemeClr val="folHlink"/>
                </a:solidFill>
              </a:rPr>
              <a:t>-NON-CHRISTIANS WERE EITHER KILLED OR FORCED INTO EXILE</a:t>
            </a:r>
            <a:endParaRPr lang="en-US" sz="2000" smtClean="0">
              <a:solidFill>
                <a:schemeClr val="folHlink"/>
              </a:solidFill>
            </a:endParaRPr>
          </a:p>
          <a:p>
            <a:pPr eaLnBrk="1" hangingPunct="1">
              <a:buFont typeface="Wingdings" pitchFamily="2" charset="2"/>
              <a:buNone/>
              <a:defRPr/>
            </a:pPr>
            <a:r>
              <a:rPr lang="en-US" sz="1800" smtClean="0">
                <a:solidFill>
                  <a:schemeClr val="folHlink"/>
                </a:solidFill>
              </a:rPr>
              <a:t>-AFTER UNIFYING THE COUNTRY UNDER CHRISTIANITY, SPAIN WAS NOW FREE TO TURN THEIR ATTENTION TO FINDING A DIRECT TRADE ROUTE TO ASIA IN ORDER TO COMPETE WITH PORTUGAL.</a:t>
            </a:r>
          </a:p>
          <a:p>
            <a:pPr eaLnBrk="1" hangingPunct="1">
              <a:buFontTx/>
              <a:buNone/>
              <a:defRPr/>
            </a:pPr>
            <a:endParaRPr lang="en-US" sz="1800" smtClean="0">
              <a:solidFill>
                <a:schemeClr val="folHlink"/>
              </a:solidFill>
            </a:endParaRPr>
          </a:p>
          <a:p>
            <a:pPr eaLnBrk="1" hangingPunct="1">
              <a:buFontTx/>
              <a:buChar char="-"/>
              <a:defRPr/>
            </a:pPr>
            <a:endParaRPr lang="en-US" sz="1800" smtClean="0">
              <a:solidFill>
                <a:schemeClr val="folHlink"/>
              </a:solidFill>
            </a:endParaRPr>
          </a:p>
        </p:txBody>
      </p:sp>
      <p:sp>
        <p:nvSpPr>
          <p:cNvPr id="27650" name="Text Box 4"/>
          <p:cNvSpPr txBox="1">
            <a:spLocks noChangeArrowheads="1"/>
          </p:cNvSpPr>
          <p:nvPr/>
        </p:nvSpPr>
        <p:spPr bwMode="auto">
          <a:xfrm>
            <a:off x="1371600" y="304800"/>
            <a:ext cx="6553200" cy="519113"/>
          </a:xfrm>
          <a:prstGeom prst="rect">
            <a:avLst/>
          </a:prstGeom>
          <a:noFill/>
          <a:ln w="9525">
            <a:noFill/>
            <a:miter lim="800000"/>
            <a:headEnd/>
            <a:tailEnd/>
          </a:ln>
        </p:spPr>
        <p:txBody>
          <a:bodyPr>
            <a:spAutoFit/>
          </a:bodyPr>
          <a:lstStyle/>
          <a:p>
            <a:pPr>
              <a:spcBef>
                <a:spcPct val="50000"/>
              </a:spcBef>
            </a:pPr>
            <a:r>
              <a:rPr lang="en-US" sz="2800"/>
              <a:t>         C. SPANISH EXPLORATIONS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300px-Spanish_reconquista"/>
          <p:cNvPicPr>
            <a:picLocks noChangeAspect="1" noChangeArrowheads="1" noCrop="1"/>
          </p:cNvPicPr>
          <p:nvPr/>
        </p:nvPicPr>
        <p:blipFill>
          <a:blip r:embed="rId2"/>
          <a:srcRect/>
          <a:stretch>
            <a:fillRect/>
          </a:stretch>
        </p:blipFill>
        <p:spPr bwMode="auto">
          <a:xfrm>
            <a:off x="1752600" y="1295400"/>
            <a:ext cx="5772150" cy="41751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SuperStock_1746-588"/>
          <p:cNvPicPr>
            <a:picLocks noChangeAspect="1" noChangeArrowheads="1"/>
          </p:cNvPicPr>
          <p:nvPr/>
        </p:nvPicPr>
        <p:blipFill>
          <a:blip r:embed="rId2"/>
          <a:srcRect/>
          <a:stretch>
            <a:fillRect/>
          </a:stretch>
        </p:blipFill>
        <p:spPr bwMode="auto">
          <a:xfrm>
            <a:off x="3886200" y="1219200"/>
            <a:ext cx="5029200" cy="3692525"/>
          </a:xfrm>
          <a:prstGeom prst="rect">
            <a:avLst/>
          </a:prstGeom>
          <a:noFill/>
          <a:ln w="9525">
            <a:noFill/>
            <a:miter lim="800000"/>
            <a:headEnd/>
            <a:tailEnd/>
          </a:ln>
        </p:spPr>
      </p:pic>
      <p:pic>
        <p:nvPicPr>
          <p:cNvPr id="5" name="Content Placeholder 4" descr="ferdinand_and_isabella.jpg"/>
          <p:cNvPicPr>
            <a:picLocks noGrp="1" noChangeAspect="1"/>
          </p:cNvPicPr>
          <p:nvPr>
            <p:ph sz="half" idx="4294967295"/>
          </p:nvPr>
        </p:nvPicPr>
        <p:blipFill>
          <a:blip r:embed="rId3"/>
          <a:srcRect l="8942" t="26193" r="9660" b="2988"/>
          <a:stretch>
            <a:fillRect/>
          </a:stretch>
        </p:blipFill>
        <p:spPr>
          <a:xfrm>
            <a:off x="304800" y="685800"/>
            <a:ext cx="3429000" cy="50450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0" y="533400"/>
            <a:ext cx="8763000" cy="6324600"/>
          </a:xfrm>
        </p:spPr>
        <p:txBody>
          <a:bodyPr>
            <a:normAutofit/>
          </a:bodyPr>
          <a:lstStyle/>
          <a:p>
            <a:pPr>
              <a:buFont typeface="Wingdings" pitchFamily="2" charset="2"/>
              <a:buNone/>
              <a:defRPr/>
            </a:pPr>
            <a:endParaRPr lang="en-US" sz="1800" b="1" smtClean="0">
              <a:solidFill>
                <a:schemeClr val="folHlink"/>
              </a:solidFill>
              <a:latin typeface="Arial" charset="0"/>
            </a:endParaRPr>
          </a:p>
          <a:p>
            <a:pPr>
              <a:buFont typeface="Wingdings" pitchFamily="2" charset="2"/>
              <a:buNone/>
              <a:defRPr/>
            </a:pPr>
            <a:r>
              <a:rPr lang="en-US" sz="1800" b="1" smtClean="0">
                <a:solidFill>
                  <a:schemeClr val="folHlink"/>
                </a:solidFill>
                <a:latin typeface="Arial" charset="0"/>
              </a:rPr>
              <a:t>- A SEA CAPTAIN FROM GENOA, CONVINCED FERDINAND AND ISABELLA TO SPONSOR A VOYAGE TO ASIA WESTWARD ACROSS THE ATLANTIC OCEAN.</a:t>
            </a:r>
          </a:p>
          <a:p>
            <a:pPr>
              <a:buFont typeface="Wingdings" pitchFamily="2" charset="2"/>
              <a:buNone/>
              <a:defRPr/>
            </a:pPr>
            <a:r>
              <a:rPr lang="en-US" sz="1800" b="1" smtClean="0">
                <a:solidFill>
                  <a:schemeClr val="folHlink"/>
                </a:solidFill>
                <a:latin typeface="Arial" charset="0"/>
              </a:rPr>
              <a:t>- IN THE 1400S, THERE WERE CONFLICTING THEORIES ON SIZE ON EARTH. COLUMBUS BELIEVED THAT A WESTWARD JOURNEY TO ASIA WOULD TAKE BETWEEN TWO AND FOUR MONTHS.</a:t>
            </a:r>
          </a:p>
          <a:p>
            <a:pPr>
              <a:buFont typeface="Wingdings" pitchFamily="2" charset="2"/>
              <a:buNone/>
              <a:defRPr/>
            </a:pPr>
            <a:r>
              <a:rPr lang="en-US" sz="1800" b="1" smtClean="0">
                <a:solidFill>
                  <a:schemeClr val="folHlink"/>
                </a:solidFill>
                <a:latin typeface="Arial" charset="0"/>
              </a:rPr>
              <a:t>-QUEEN ISABELLA FINALLY AGREED TO SPONSOR THE VOYAGE ON AUGUST 3, 1492, </a:t>
            </a:r>
          </a:p>
          <a:p>
            <a:pPr>
              <a:buFont typeface="Wingdings" pitchFamily="2" charset="2"/>
              <a:buNone/>
              <a:defRPr/>
            </a:pPr>
            <a:r>
              <a:rPr lang="en-US" sz="1800" b="1" smtClean="0">
                <a:solidFill>
                  <a:schemeClr val="folHlink"/>
                </a:solidFill>
                <a:latin typeface="Arial" charset="0"/>
              </a:rPr>
              <a:t>-THREE SMALL SHIPS (THE NINA, THE PINTA AND THE SANTA MARIA) LEFT SPAIN IN SEARCH OF A WESTWARD ROUTE TO INDIA. </a:t>
            </a:r>
          </a:p>
          <a:p>
            <a:pPr>
              <a:buFont typeface="Wingdings" pitchFamily="2" charset="2"/>
              <a:buNone/>
              <a:defRPr/>
            </a:pPr>
            <a:r>
              <a:rPr lang="en-US" sz="1800" b="1" smtClean="0">
                <a:solidFill>
                  <a:schemeClr val="folHlink"/>
                </a:solidFill>
                <a:latin typeface="Arial" charset="0"/>
              </a:rPr>
              <a:t>-ON OCTOBER 12, THEY FINALLY REACHED LAND. COLUMBUS WAS CONVINCED THAT THEY LANDED IN THE EAST INDIA (SERIES OF ISLAND CHAINS IN SOUTHEAST ASIA), </a:t>
            </a:r>
          </a:p>
          <a:p>
            <a:pPr>
              <a:buFont typeface="Wingdings" pitchFamily="2" charset="2"/>
              <a:buNone/>
              <a:defRPr/>
            </a:pPr>
            <a:r>
              <a:rPr lang="en-US" sz="1800" b="1" smtClean="0">
                <a:solidFill>
                  <a:schemeClr val="folHlink"/>
                </a:solidFill>
                <a:latin typeface="Arial" charset="0"/>
              </a:rPr>
              <a:t>-COLUMBUS CALLED THE NATIVES “INDIANS” DUE TO THE BELIEF OF WHERE HE LANDED</a:t>
            </a:r>
          </a:p>
          <a:p>
            <a:pPr>
              <a:buFont typeface="Wingdings" pitchFamily="2" charset="2"/>
              <a:buNone/>
              <a:defRPr/>
            </a:pPr>
            <a:r>
              <a:rPr lang="en-US" sz="1800" b="1" smtClean="0">
                <a:solidFill>
                  <a:schemeClr val="folHlink"/>
                </a:solidFill>
                <a:latin typeface="Arial" charset="0"/>
              </a:rPr>
              <a:t>-IN THREE MORE VOYAGES, COLUMBUS EXPLORED THE VARIOUS CARIBBEAN ISLANDS. </a:t>
            </a:r>
          </a:p>
          <a:p>
            <a:pPr>
              <a:buFont typeface="Wingdings" pitchFamily="2" charset="2"/>
              <a:buNone/>
              <a:defRPr/>
            </a:pPr>
            <a:r>
              <a:rPr lang="en-US" sz="1800" b="1" smtClean="0">
                <a:solidFill>
                  <a:schemeClr val="folHlink"/>
                </a:solidFill>
                <a:latin typeface="Arial" charset="0"/>
              </a:rPr>
              <a:t>-HIS EXPLORATIONS OPENED THE WAY FOR SPAIN TO COLONIZE TWO HUGE CONTINENTS, NORTH AND SOUTH AMERICA.</a:t>
            </a:r>
            <a:r>
              <a:rPr lang="en-US" sz="1800" smtClean="0">
                <a:solidFill>
                  <a:schemeClr val="folHlink"/>
                </a:solidFill>
                <a:effectLst/>
                <a:latin typeface="Arial" charset="0"/>
              </a:rPr>
              <a:t> </a:t>
            </a:r>
          </a:p>
        </p:txBody>
      </p:sp>
      <p:sp>
        <p:nvSpPr>
          <p:cNvPr id="30722" name="Text Box 5"/>
          <p:cNvSpPr txBox="1">
            <a:spLocks noChangeArrowheads="1"/>
          </p:cNvSpPr>
          <p:nvPr/>
        </p:nvSpPr>
        <p:spPr bwMode="auto">
          <a:xfrm>
            <a:off x="1066800" y="0"/>
            <a:ext cx="6705600" cy="519113"/>
          </a:xfrm>
          <a:prstGeom prst="rect">
            <a:avLst/>
          </a:prstGeom>
          <a:noFill/>
          <a:ln w="9525">
            <a:noFill/>
            <a:miter lim="800000"/>
            <a:headEnd/>
            <a:tailEnd/>
          </a:ln>
        </p:spPr>
        <p:txBody>
          <a:bodyPr>
            <a:spAutoFit/>
          </a:bodyPr>
          <a:lstStyle/>
          <a:p>
            <a:pPr>
              <a:spcBef>
                <a:spcPct val="50000"/>
              </a:spcBef>
            </a:pPr>
            <a:r>
              <a:rPr lang="en-US" sz="2800"/>
              <a:t>   1) CHRISTOPHER COLUMBUS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ristopher-columbus-portrait.jpg"/>
          <p:cNvPicPr>
            <a:picLocks noGrp="1" noChangeAspect="1"/>
          </p:cNvPicPr>
          <p:nvPr>
            <p:ph sz="half" idx="4294967295"/>
          </p:nvPr>
        </p:nvPicPr>
        <p:blipFill>
          <a:blip r:embed="rId2"/>
          <a:stretch>
            <a:fillRect/>
          </a:stretch>
        </p:blipFill>
        <p:spPr>
          <a:xfrm>
            <a:off x="173037" y="858837"/>
            <a:ext cx="3402981" cy="4525963"/>
          </a:xfrm>
          <a:effectLst>
            <a:softEdge rad="112500"/>
          </a:effectLst>
          <a:scene3d>
            <a:camera prst="orthographicFront"/>
            <a:lightRig rig="threePt" dir="t"/>
          </a:scene3d>
          <a:sp3d>
            <a:bevelT/>
          </a:sp3d>
        </p:spPr>
      </p:pic>
      <p:pic>
        <p:nvPicPr>
          <p:cNvPr id="31746" name="Picture 5" descr="Nina_Pinta_SantaMaria"/>
          <p:cNvPicPr>
            <a:picLocks noChangeAspect="1" noChangeArrowheads="1"/>
          </p:cNvPicPr>
          <p:nvPr/>
        </p:nvPicPr>
        <p:blipFill>
          <a:blip r:embed="rId3"/>
          <a:srcRect/>
          <a:stretch>
            <a:fillRect/>
          </a:stretch>
        </p:blipFill>
        <p:spPr bwMode="auto">
          <a:xfrm>
            <a:off x="3657600" y="1600200"/>
            <a:ext cx="5295900" cy="3260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20060430154014!Christopher_Columbus_voyages"/>
          <p:cNvPicPr>
            <a:picLocks noChangeAspect="1" noChangeArrowheads="1"/>
          </p:cNvPicPr>
          <p:nvPr/>
        </p:nvPicPr>
        <p:blipFill>
          <a:blip r:embed="rId2"/>
          <a:srcRect/>
          <a:stretch>
            <a:fillRect/>
          </a:stretch>
        </p:blipFill>
        <p:spPr bwMode="auto">
          <a:xfrm>
            <a:off x="152400" y="609600"/>
            <a:ext cx="8763000" cy="51069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mediterranean_sea"/>
          <p:cNvPicPr>
            <a:picLocks noChangeAspect="1" noChangeArrowheads="1"/>
          </p:cNvPicPr>
          <p:nvPr/>
        </p:nvPicPr>
        <p:blipFill>
          <a:blip r:embed="rId2"/>
          <a:srcRect/>
          <a:stretch>
            <a:fillRect/>
          </a:stretch>
        </p:blipFill>
        <p:spPr bwMode="auto">
          <a:xfrm>
            <a:off x="381000" y="685800"/>
            <a:ext cx="7848600" cy="48910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4294967295"/>
          </p:nvPr>
        </p:nvSpPr>
        <p:spPr>
          <a:xfrm>
            <a:off x="0" y="1219200"/>
            <a:ext cx="9144000" cy="5638800"/>
          </a:xfrm>
        </p:spPr>
        <p:txBody>
          <a:bodyPr/>
          <a:lstStyle/>
          <a:p>
            <a:pPr marL="609600" indent="-609600" eaLnBrk="1" hangingPunct="1">
              <a:buFont typeface="Wingdings" pitchFamily="2" charset="2"/>
              <a:buNone/>
              <a:defRPr/>
            </a:pPr>
            <a:endParaRPr lang="en-US" sz="2400" b="1" smtClean="0"/>
          </a:p>
          <a:p>
            <a:pPr marL="609600" indent="-609600" eaLnBrk="1" hangingPunct="1">
              <a:buFont typeface="Wingdings" pitchFamily="2" charset="2"/>
              <a:buNone/>
              <a:defRPr/>
            </a:pPr>
            <a:r>
              <a:rPr lang="en-US" sz="2000" smtClean="0">
                <a:solidFill>
                  <a:schemeClr val="folHlink"/>
                </a:solidFill>
              </a:rPr>
              <a:t>-CIVILIZATIONS BEGAN TO FLOURISH IN THE AMERICAS IN A REGION CALLED MESOAMERICA. MESOAMERICA OR MIDDLE AMERICA IS AN AREA THAT STRETCHED FROM CENTRAL AMERICA TO SOUTH AMERICA</a:t>
            </a:r>
            <a:r>
              <a:rPr lang="en-US" sz="2000" smtClean="0"/>
              <a:t>.</a:t>
            </a:r>
          </a:p>
          <a:p>
            <a:pPr marL="609600" indent="-609600" eaLnBrk="1" hangingPunct="1">
              <a:buFont typeface="Wingdings" pitchFamily="2" charset="2"/>
              <a:buNone/>
              <a:defRPr/>
            </a:pPr>
            <a:endParaRPr lang="en-US" sz="2400" b="1" smtClean="0"/>
          </a:p>
          <a:p>
            <a:pPr marL="609600" indent="-609600" eaLnBrk="1" hangingPunct="1">
              <a:defRPr/>
            </a:pPr>
            <a:r>
              <a:rPr lang="en-US" sz="2400" b="1" smtClean="0"/>
              <a:t>OLMECS</a:t>
            </a:r>
          </a:p>
          <a:p>
            <a:pPr marL="609600" indent="-609600" eaLnBrk="1" hangingPunct="1">
              <a:buFont typeface="Wingdings" pitchFamily="2" charset="2"/>
              <a:buNone/>
              <a:defRPr/>
            </a:pPr>
            <a:r>
              <a:rPr lang="en-US" sz="2400" smtClean="0">
                <a:solidFill>
                  <a:schemeClr val="folHlink"/>
                </a:solidFill>
              </a:rPr>
              <a:t>-</a:t>
            </a:r>
            <a:r>
              <a:rPr lang="en-US" sz="2000" smtClean="0">
                <a:solidFill>
                  <a:schemeClr val="folHlink"/>
                </a:solidFill>
              </a:rPr>
              <a:t>SETTLED IN SOUTHERN MEXICO, THE OLMEC CIVILIZATION BUILT ONE OF THE EARLIEST CIVILIZATIONS IN THE AMERICAS. </a:t>
            </a:r>
          </a:p>
          <a:p>
            <a:pPr marL="609600" indent="-609600" eaLnBrk="1" hangingPunct="1">
              <a:buFont typeface="Wingdings" pitchFamily="2" charset="2"/>
              <a:buNone/>
              <a:defRPr/>
            </a:pPr>
            <a:r>
              <a:rPr lang="en-US" sz="2000" smtClean="0">
                <a:solidFill>
                  <a:schemeClr val="folHlink"/>
                </a:solidFill>
              </a:rPr>
              <a:t>-BY 1200 BC, THE OLMEC HAD LARGE PLANNED CITIES THAT SERVED AS RELIGIOUS CENTERS. </a:t>
            </a:r>
          </a:p>
          <a:p>
            <a:pPr marL="609600" indent="-609600" eaLnBrk="1" hangingPunct="1">
              <a:buFont typeface="Wingdings" pitchFamily="2" charset="2"/>
              <a:buNone/>
              <a:defRPr/>
            </a:pPr>
            <a:r>
              <a:rPr lang="en-US" sz="2000" smtClean="0">
                <a:solidFill>
                  <a:schemeClr val="folHlink"/>
                </a:solidFill>
              </a:rPr>
              <a:t>-AROUND 400 BC, THE OLMEC CIVILIZATION GRADUALLY DECLINED.</a:t>
            </a:r>
          </a:p>
          <a:p>
            <a:pPr marL="609600" indent="-609600" eaLnBrk="1" hangingPunct="1">
              <a:buFont typeface="Wingdings" pitchFamily="2" charset="2"/>
              <a:buNone/>
              <a:defRPr/>
            </a:pPr>
            <a:endParaRPr lang="en-US" sz="2000" smtClean="0">
              <a:solidFill>
                <a:schemeClr val="folHlink"/>
              </a:solidFill>
            </a:endParaRPr>
          </a:p>
        </p:txBody>
      </p:sp>
      <p:sp>
        <p:nvSpPr>
          <p:cNvPr id="33794" name="Text Box 4"/>
          <p:cNvSpPr txBox="1">
            <a:spLocks noChangeArrowheads="1"/>
          </p:cNvSpPr>
          <p:nvPr/>
        </p:nvSpPr>
        <p:spPr bwMode="auto">
          <a:xfrm>
            <a:off x="441325" y="188913"/>
            <a:ext cx="7483475" cy="1128712"/>
          </a:xfrm>
          <a:prstGeom prst="rect">
            <a:avLst/>
          </a:prstGeom>
          <a:noFill/>
          <a:ln w="9525">
            <a:noFill/>
            <a:miter lim="800000"/>
            <a:headEnd/>
            <a:tailEnd/>
          </a:ln>
        </p:spPr>
        <p:txBody>
          <a:bodyPr>
            <a:spAutoFit/>
          </a:bodyPr>
          <a:lstStyle/>
          <a:p>
            <a:r>
              <a:rPr lang="en-US"/>
              <a:t>                            </a:t>
            </a:r>
          </a:p>
          <a:p>
            <a:endParaRPr lang="en-US"/>
          </a:p>
          <a:p>
            <a:r>
              <a:rPr lang="en-US"/>
              <a:t>            </a:t>
            </a:r>
            <a:r>
              <a:rPr lang="en-US" sz="3200"/>
              <a:t>D. MESOAMERICA CULTURES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mesoamer-foto"/>
          <p:cNvPicPr>
            <a:picLocks noChangeAspect="1" noChangeArrowheads="1"/>
          </p:cNvPicPr>
          <p:nvPr/>
        </p:nvPicPr>
        <p:blipFill>
          <a:blip r:embed="rId2"/>
          <a:srcRect/>
          <a:stretch>
            <a:fillRect/>
          </a:stretch>
        </p:blipFill>
        <p:spPr bwMode="auto">
          <a:xfrm>
            <a:off x="304800" y="457200"/>
            <a:ext cx="8229600" cy="6172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01%20mapgulf2x"/>
          <p:cNvPicPr>
            <a:picLocks noChangeAspect="1" noChangeArrowheads="1"/>
          </p:cNvPicPr>
          <p:nvPr/>
        </p:nvPicPr>
        <p:blipFill>
          <a:blip r:embed="rId2"/>
          <a:srcRect/>
          <a:stretch>
            <a:fillRect/>
          </a:stretch>
        </p:blipFill>
        <p:spPr bwMode="auto">
          <a:xfrm>
            <a:off x="2538413" y="762000"/>
            <a:ext cx="4067175" cy="5334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295400"/>
            <a:ext cx="9144000" cy="5562600"/>
          </a:xfrm>
        </p:spPr>
        <p:txBody>
          <a:bodyPr>
            <a:normAutofit/>
          </a:bodyPr>
          <a:lstStyle/>
          <a:p>
            <a:pPr eaLnBrk="1" hangingPunct="1">
              <a:lnSpc>
                <a:spcPct val="90000"/>
              </a:lnSpc>
              <a:buFont typeface="Wingdings" pitchFamily="2" charset="2"/>
              <a:buNone/>
              <a:defRPr/>
            </a:pPr>
            <a:r>
              <a:rPr lang="en-US" sz="2400" b="1" smtClean="0"/>
              <a:t>2) MAYANS</a:t>
            </a:r>
          </a:p>
          <a:p>
            <a:pPr eaLnBrk="1" hangingPunct="1">
              <a:lnSpc>
                <a:spcPct val="90000"/>
              </a:lnSpc>
              <a:buFont typeface="Wingdings" pitchFamily="2" charset="2"/>
              <a:buNone/>
              <a:defRPr/>
            </a:pPr>
            <a:endParaRPr lang="en-US" sz="2000" b="1" smtClean="0"/>
          </a:p>
          <a:p>
            <a:pPr eaLnBrk="1" hangingPunct="1">
              <a:lnSpc>
                <a:spcPct val="90000"/>
              </a:lnSpc>
              <a:buFont typeface="Wingdings" pitchFamily="2" charset="2"/>
              <a:buNone/>
              <a:defRPr/>
            </a:pPr>
            <a:r>
              <a:rPr lang="en-US" sz="2000" b="1" smtClean="0">
                <a:solidFill>
                  <a:schemeClr val="folHlink"/>
                </a:solidFill>
              </a:rPr>
              <a:t>-</a:t>
            </a:r>
            <a:r>
              <a:rPr lang="en-US" sz="2000" smtClean="0">
                <a:solidFill>
                  <a:schemeClr val="folHlink"/>
                </a:solidFill>
              </a:rPr>
              <a:t>THE MAYAN CIVILIZATION SETTLED IN THE TROPICAL LOWLANDS OF THE YUCATAN PENINSULA IN SOUTHERN MEXICO. </a:t>
            </a:r>
          </a:p>
          <a:p>
            <a:pPr eaLnBrk="1" hangingPunct="1">
              <a:lnSpc>
                <a:spcPct val="90000"/>
              </a:lnSpc>
              <a:buFont typeface="Wingdings" pitchFamily="2" charset="2"/>
              <a:buNone/>
              <a:defRPr/>
            </a:pPr>
            <a:r>
              <a:rPr lang="en-US" sz="2000" smtClean="0">
                <a:solidFill>
                  <a:schemeClr val="folHlink"/>
                </a:solidFill>
              </a:rPr>
              <a:t>-THE MAYAN CIVILIZATION GRADUALLY TOOK CONTROL OF ALL OF CENTRAL AMERICA FROM 250-900 CE.</a:t>
            </a:r>
          </a:p>
          <a:p>
            <a:pPr eaLnBrk="1" hangingPunct="1">
              <a:lnSpc>
                <a:spcPct val="80000"/>
              </a:lnSpc>
              <a:buFont typeface="Wingdings" pitchFamily="2" charset="2"/>
              <a:buNone/>
              <a:defRPr/>
            </a:pPr>
            <a:r>
              <a:rPr lang="en-US" sz="2000" smtClean="0">
                <a:solidFill>
                  <a:schemeClr val="folHlink"/>
                </a:solidFill>
              </a:rPr>
              <a:t>-MAYAN CITIES WERE CHIEFLY RELIGIOUS CENTERS WITH AN IMMENSE PYRAMID AT THE CENTER OF THE EACH CITY-STATE. </a:t>
            </a:r>
          </a:p>
          <a:p>
            <a:pPr eaLnBrk="1" hangingPunct="1">
              <a:lnSpc>
                <a:spcPct val="80000"/>
              </a:lnSpc>
              <a:buFont typeface="Wingdings" pitchFamily="2" charset="2"/>
              <a:buNone/>
              <a:defRPr/>
            </a:pPr>
            <a:r>
              <a:rPr lang="en-US" sz="2000" smtClean="0">
                <a:solidFill>
                  <a:schemeClr val="folHlink"/>
                </a:solidFill>
              </a:rPr>
              <a:t>-PRIESTS AND WARRIOR NOBLES MADE UP A POWERFUL RULING CLASS</a:t>
            </a:r>
          </a:p>
          <a:p>
            <a:pPr eaLnBrk="1" hangingPunct="1">
              <a:lnSpc>
                <a:spcPct val="90000"/>
              </a:lnSpc>
              <a:buFont typeface="Wingdings" pitchFamily="2" charset="2"/>
              <a:buNone/>
              <a:defRPr/>
            </a:pPr>
            <a:r>
              <a:rPr lang="en-US" sz="2000" smtClean="0">
                <a:solidFill>
                  <a:schemeClr val="folHlink"/>
                </a:solidFill>
              </a:rPr>
              <a:t>-THE MAYANS CLEARED DENSE RAIN FORESTS, BUILT ELABORATE IRRIGATION SYSTEMS AND ORGANIZED INDEPENDENT CITY-STATES</a:t>
            </a:r>
          </a:p>
          <a:p>
            <a:pPr eaLnBrk="1" hangingPunct="1">
              <a:lnSpc>
                <a:spcPct val="90000"/>
              </a:lnSpc>
              <a:buFont typeface="Wingdings" pitchFamily="2" charset="2"/>
              <a:buNone/>
              <a:defRPr/>
            </a:pPr>
            <a:r>
              <a:rPr lang="en-US" sz="2000" smtClean="0">
                <a:solidFill>
                  <a:schemeClr val="folHlink"/>
                </a:solidFill>
              </a:rPr>
              <a:t>-THE MAYANS DEVELOPED A TWO CALENDARS, ONE BASED ON THEIR RELIGION AND THE SECOND BASED ON THE SUN</a:t>
            </a:r>
          </a:p>
          <a:p>
            <a:pPr eaLnBrk="1" hangingPunct="1">
              <a:lnSpc>
                <a:spcPct val="90000"/>
              </a:lnSpc>
              <a:buFont typeface="Wingdings" pitchFamily="2" charset="2"/>
              <a:buNone/>
              <a:defRPr/>
            </a:pPr>
            <a:r>
              <a:rPr lang="en-US" sz="2000" smtClean="0">
                <a:solidFill>
                  <a:schemeClr val="folHlink"/>
                </a:solidFill>
              </a:rPr>
              <a:t>-BY THE LATE 800S CE, THE MAYAN CIVILIZATION BEGAN TO DECLINE AND NORTHERN INVADERS BEGAN TO TAKE OTHER THEIR LANDS</a:t>
            </a:r>
          </a:p>
          <a:p>
            <a:pPr lvl="1" eaLnBrk="1" hangingPunct="1">
              <a:lnSpc>
                <a:spcPct val="90000"/>
              </a:lnSpc>
              <a:defRPr/>
            </a:pPr>
            <a:endParaRPr lang="en-US" sz="2000" smtClean="0">
              <a:solidFill>
                <a:schemeClr val="folHlink"/>
              </a:solidFill>
            </a:endParaRPr>
          </a:p>
        </p:txBody>
      </p:sp>
      <p:sp>
        <p:nvSpPr>
          <p:cNvPr id="36866" name="Text Box 4"/>
          <p:cNvSpPr txBox="1">
            <a:spLocks noChangeArrowheads="1"/>
          </p:cNvSpPr>
          <p:nvPr/>
        </p:nvSpPr>
        <p:spPr bwMode="auto">
          <a:xfrm>
            <a:off x="762000" y="533400"/>
            <a:ext cx="7162800" cy="579438"/>
          </a:xfrm>
          <a:prstGeom prst="rect">
            <a:avLst/>
          </a:prstGeom>
          <a:noFill/>
          <a:ln w="9525">
            <a:noFill/>
            <a:miter lim="800000"/>
            <a:headEnd/>
            <a:tailEnd/>
          </a:ln>
        </p:spPr>
        <p:txBody>
          <a:bodyPr>
            <a:spAutoFit/>
          </a:bodyPr>
          <a:lstStyle/>
          <a:p>
            <a:pPr>
              <a:spcBef>
                <a:spcPct val="50000"/>
              </a:spcBef>
            </a:pPr>
            <a:r>
              <a:rPr lang="en-US" sz="2400"/>
              <a:t>     </a:t>
            </a:r>
            <a:r>
              <a:rPr lang="en-US" sz="3200" b="1"/>
              <a:t>D. MESOAMERICAN CULTURES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mayamap_L"/>
          <p:cNvPicPr>
            <a:picLocks noChangeAspect="1" noChangeArrowheads="1"/>
          </p:cNvPicPr>
          <p:nvPr/>
        </p:nvPicPr>
        <p:blipFill>
          <a:blip r:embed="rId2"/>
          <a:srcRect/>
          <a:stretch>
            <a:fillRect/>
          </a:stretch>
        </p:blipFill>
        <p:spPr bwMode="auto">
          <a:xfrm>
            <a:off x="914400" y="1219200"/>
            <a:ext cx="6553200" cy="5003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mayan+sun.jpg"/>
          <p:cNvPicPr>
            <a:picLocks noChangeAspect="1"/>
          </p:cNvPicPr>
          <p:nvPr/>
        </p:nvPicPr>
        <p:blipFill>
          <a:blip r:embed="rId2"/>
          <a:srcRect/>
          <a:stretch>
            <a:fillRect/>
          </a:stretch>
        </p:blipFill>
        <p:spPr bwMode="auto">
          <a:xfrm>
            <a:off x="0" y="-152400"/>
            <a:ext cx="91440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5" descr="100_2301_comp-783545"/>
          <p:cNvPicPr>
            <a:picLocks noChangeAspect="1" noChangeArrowheads="1"/>
          </p:cNvPicPr>
          <p:nvPr/>
        </p:nvPicPr>
        <p:blipFill>
          <a:blip r:embed="rId2"/>
          <a:srcRect/>
          <a:stretch>
            <a:fillRect/>
          </a:stretch>
        </p:blipFill>
        <p:spPr bwMode="auto">
          <a:xfrm>
            <a:off x="1066800" y="990600"/>
            <a:ext cx="7315200" cy="48831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4294967295"/>
          </p:nvPr>
        </p:nvSpPr>
        <p:spPr>
          <a:xfrm>
            <a:off x="0" y="1500188"/>
            <a:ext cx="9144000" cy="5357812"/>
          </a:xfrm>
        </p:spPr>
        <p:txBody>
          <a:bodyPr/>
          <a:lstStyle/>
          <a:p>
            <a:pPr eaLnBrk="1" hangingPunct="1">
              <a:buFont typeface="Wingdings" pitchFamily="2" charset="2"/>
              <a:buNone/>
              <a:defRPr/>
            </a:pPr>
            <a:r>
              <a:rPr lang="en-US" sz="2400" b="1" smtClean="0"/>
              <a:t>3) AZTECS</a:t>
            </a:r>
            <a:endParaRPr lang="en-US" sz="2800" b="1" smtClean="0"/>
          </a:p>
          <a:p>
            <a:pPr eaLnBrk="1" hangingPunct="1">
              <a:buFont typeface="Wingdings" pitchFamily="2" charset="2"/>
              <a:buNone/>
              <a:defRPr/>
            </a:pPr>
            <a:r>
              <a:rPr lang="en-US" sz="1800" smtClean="0"/>
              <a:t>-</a:t>
            </a:r>
            <a:r>
              <a:rPr lang="en-US" sz="1800" smtClean="0">
                <a:solidFill>
                  <a:schemeClr val="folHlink"/>
                </a:solidFill>
              </a:rPr>
              <a:t>BY 1200 CE, A WARLIKE CIVILIZATION KNOWN AS THE AZTECS PUSHED INTO CENTRAL MEXICO.  THEY ESTABLISHED THE CAPITAL CITY OF TENOCHTITLAN, AN ELABORATE AND WELL DESIGNED CITY THAT HAD A LARGER POPULATION THAN ANY EUROPEAN CITY </a:t>
            </a:r>
          </a:p>
          <a:p>
            <a:pPr eaLnBrk="1" hangingPunct="1">
              <a:buFont typeface="Wingdings" pitchFamily="2" charset="2"/>
              <a:buNone/>
              <a:defRPr/>
            </a:pPr>
            <a:r>
              <a:rPr lang="en-US" sz="1800" smtClean="0">
                <a:solidFill>
                  <a:schemeClr val="folHlink"/>
                </a:solidFill>
              </a:rPr>
              <a:t>-MILITARY LEADERS HELD GREAT POWER IN AZTEC SOCIETY AND ALONG WITH THE GOVERNMENT OFFICIALS AND PRIESTS MADE UP THE NOBLE CLASS. </a:t>
            </a:r>
          </a:p>
          <a:p>
            <a:pPr eaLnBrk="1" hangingPunct="1">
              <a:buFont typeface="Wingdings" pitchFamily="2" charset="2"/>
              <a:buNone/>
              <a:defRPr/>
            </a:pPr>
            <a:r>
              <a:rPr lang="en-US" sz="1800" smtClean="0">
                <a:solidFill>
                  <a:schemeClr val="folHlink"/>
                </a:solidFill>
              </a:rPr>
              <a:t>-THE REST OF AZTEC SOCIETY CONSISTED OF THE COMMONERS AND SLAVES. </a:t>
            </a:r>
          </a:p>
          <a:p>
            <a:pPr eaLnBrk="1" hangingPunct="1">
              <a:buFont typeface="Wingdings" pitchFamily="2" charset="2"/>
              <a:buNone/>
              <a:defRPr/>
            </a:pPr>
            <a:r>
              <a:rPr lang="en-US" sz="1800" smtClean="0">
                <a:solidFill>
                  <a:schemeClr val="folHlink"/>
                </a:solidFill>
              </a:rPr>
              <a:t>-THEY CONQUERED NEIGHBORING VILLAGES AND FORCED THE CONQUERED PEOPLE TO PAY TRIBUTE</a:t>
            </a:r>
            <a:r>
              <a:rPr lang="en-US" sz="1800" smtClean="0">
                <a:solidFill>
                  <a:schemeClr val="folHlink"/>
                </a:solidFill>
                <a:effectLst/>
              </a:rPr>
              <a:t> </a:t>
            </a:r>
            <a:r>
              <a:rPr lang="en-US" sz="1800" smtClean="0">
                <a:solidFill>
                  <a:schemeClr val="folHlink"/>
                </a:solidFill>
              </a:rPr>
              <a:t>TO THEM. </a:t>
            </a:r>
          </a:p>
          <a:p>
            <a:pPr eaLnBrk="1" hangingPunct="1">
              <a:buFont typeface="Wingdings" pitchFamily="2" charset="2"/>
              <a:buNone/>
              <a:defRPr/>
            </a:pPr>
            <a:r>
              <a:rPr lang="en-US" sz="1800" smtClean="0">
                <a:solidFill>
                  <a:schemeClr val="folHlink"/>
                </a:solidFill>
              </a:rPr>
              <a:t>-BY THE MID 1500S, THE AZTEC EMPIRE INCLUDED ALMOST 371 CITY-STATES. </a:t>
            </a:r>
          </a:p>
          <a:p>
            <a:pPr eaLnBrk="1" hangingPunct="1">
              <a:lnSpc>
                <a:spcPct val="90000"/>
              </a:lnSpc>
              <a:buFont typeface="Wingdings" pitchFamily="2" charset="2"/>
              <a:buNone/>
              <a:defRPr/>
            </a:pPr>
            <a:r>
              <a:rPr lang="en-US" sz="1800" smtClean="0">
                <a:solidFill>
                  <a:schemeClr val="folHlink"/>
                </a:solidFill>
              </a:rPr>
              <a:t>-THE AZTEC CIVILIZATIONS LIKE THE OTHER MESOAMERICAN CIVILIZATIONS WERE POLYTHEISTIC. </a:t>
            </a:r>
          </a:p>
          <a:p>
            <a:pPr eaLnBrk="1" hangingPunct="1">
              <a:lnSpc>
                <a:spcPct val="90000"/>
              </a:lnSpc>
              <a:buFont typeface="Wingdings" pitchFamily="2" charset="2"/>
              <a:buNone/>
              <a:defRPr/>
            </a:pPr>
            <a:r>
              <a:rPr lang="en-US" sz="1800" smtClean="0">
                <a:solidFill>
                  <a:schemeClr val="folHlink"/>
                </a:solidFill>
              </a:rPr>
              <a:t>-AZTEC RELIGIOUS RITUALS INCLUDED HUMAN SACRIFICE, USUALLY OFFERING UP CONQUERED</a:t>
            </a:r>
            <a:r>
              <a:rPr lang="en-US" sz="2000" smtClean="0">
                <a:solidFill>
                  <a:schemeClr val="folHlink"/>
                </a:solidFill>
              </a:rPr>
              <a:t> PEOPLE AS TRIBUTE TO THE GODS. </a:t>
            </a:r>
          </a:p>
          <a:p>
            <a:pPr eaLnBrk="1" hangingPunct="1">
              <a:lnSpc>
                <a:spcPct val="90000"/>
              </a:lnSpc>
              <a:defRPr/>
            </a:pPr>
            <a:endParaRPr lang="en-US" sz="2000" smtClean="0">
              <a:solidFill>
                <a:schemeClr val="folHlink"/>
              </a:solidFill>
            </a:endParaRPr>
          </a:p>
          <a:p>
            <a:pPr lvl="1" eaLnBrk="1" hangingPunct="1">
              <a:defRPr/>
            </a:pPr>
            <a:endParaRPr lang="en-US" sz="2000" smtClean="0">
              <a:solidFill>
                <a:schemeClr val="folHlink"/>
              </a:solidFill>
              <a:effectLst/>
            </a:endParaRPr>
          </a:p>
        </p:txBody>
      </p:sp>
      <p:sp>
        <p:nvSpPr>
          <p:cNvPr id="40962" name="Text Box 4"/>
          <p:cNvSpPr txBox="1">
            <a:spLocks noChangeArrowheads="1"/>
          </p:cNvSpPr>
          <p:nvPr/>
        </p:nvSpPr>
        <p:spPr bwMode="auto">
          <a:xfrm>
            <a:off x="1219200" y="685800"/>
            <a:ext cx="70104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D. MESOAMERICAN CULTURES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609600" y="762000"/>
            <a:ext cx="7162800" cy="366713"/>
          </a:xfrm>
          <a:prstGeom prst="rect">
            <a:avLst/>
          </a:prstGeom>
          <a:noFill/>
          <a:ln w="9525">
            <a:noFill/>
            <a:miter lim="800000"/>
            <a:headEnd/>
            <a:tailEnd/>
          </a:ln>
        </p:spPr>
        <p:txBody>
          <a:bodyPr>
            <a:spAutoFit/>
          </a:bodyPr>
          <a:lstStyle/>
          <a:p>
            <a:pPr>
              <a:spcBef>
                <a:spcPct val="50000"/>
              </a:spcBef>
            </a:pPr>
            <a:endParaRPr lang="en-US"/>
          </a:p>
        </p:txBody>
      </p:sp>
      <p:sp>
        <p:nvSpPr>
          <p:cNvPr id="41986" name="Text Box 5"/>
          <p:cNvSpPr txBox="1">
            <a:spLocks noChangeArrowheads="1"/>
          </p:cNvSpPr>
          <p:nvPr/>
        </p:nvSpPr>
        <p:spPr bwMode="auto">
          <a:xfrm>
            <a:off x="1295400" y="838200"/>
            <a:ext cx="6477000" cy="457200"/>
          </a:xfrm>
          <a:prstGeom prst="rect">
            <a:avLst/>
          </a:prstGeom>
          <a:noFill/>
          <a:ln w="9525">
            <a:noFill/>
            <a:miter lim="800000"/>
            <a:headEnd/>
            <a:tailEnd/>
          </a:ln>
        </p:spPr>
        <p:txBody>
          <a:bodyPr>
            <a:spAutoFit/>
          </a:bodyPr>
          <a:lstStyle/>
          <a:p>
            <a:pPr>
              <a:spcBef>
                <a:spcPct val="50000"/>
              </a:spcBef>
            </a:pPr>
            <a:r>
              <a:rPr lang="en-US" sz="2400"/>
              <a:t>       </a:t>
            </a:r>
            <a:r>
              <a:rPr lang="en-US" sz="2400">
                <a:solidFill>
                  <a:schemeClr val="folHlink"/>
                </a:solidFill>
              </a:rPr>
              <a:t>D. MESOAMERICAN CULTURES</a:t>
            </a:r>
          </a:p>
        </p:txBody>
      </p:sp>
      <p:sp>
        <p:nvSpPr>
          <p:cNvPr id="41987" name="Text Box 6"/>
          <p:cNvSpPr txBox="1">
            <a:spLocks noChangeArrowheads="1"/>
          </p:cNvSpPr>
          <p:nvPr/>
        </p:nvSpPr>
        <p:spPr bwMode="auto">
          <a:xfrm>
            <a:off x="152400" y="1600200"/>
            <a:ext cx="8839200" cy="3667125"/>
          </a:xfrm>
          <a:prstGeom prst="rect">
            <a:avLst/>
          </a:prstGeom>
          <a:noFill/>
          <a:ln w="9525">
            <a:noFill/>
            <a:miter lim="800000"/>
            <a:headEnd/>
            <a:tailEnd/>
          </a:ln>
        </p:spPr>
        <p:txBody>
          <a:bodyPr>
            <a:spAutoFit/>
          </a:bodyPr>
          <a:lstStyle/>
          <a:p>
            <a:pPr>
              <a:spcBef>
                <a:spcPct val="50000"/>
              </a:spcBef>
            </a:pPr>
            <a:r>
              <a:rPr lang="en-US"/>
              <a:t>3. AZTEC ( Pg. 2) </a:t>
            </a:r>
          </a:p>
          <a:p>
            <a:pPr>
              <a:spcBef>
                <a:spcPct val="50000"/>
              </a:spcBef>
            </a:pPr>
            <a:endParaRPr lang="en-US"/>
          </a:p>
          <a:p>
            <a:pPr>
              <a:spcBef>
                <a:spcPct val="50000"/>
              </a:spcBef>
              <a:buFontTx/>
              <a:buChar char="-"/>
            </a:pPr>
            <a:r>
              <a:rPr lang="en-US">
                <a:solidFill>
                  <a:schemeClr val="folHlink"/>
                </a:solidFill>
              </a:rPr>
              <a:t>IN 1502 CE, MONTEZUMA II WAS CROWNED EMPEROR OF THE AZTEC EMPIRE</a:t>
            </a:r>
          </a:p>
          <a:p>
            <a:pPr>
              <a:spcBef>
                <a:spcPct val="50000"/>
              </a:spcBef>
            </a:pPr>
            <a:r>
              <a:rPr lang="en-US">
                <a:solidFill>
                  <a:schemeClr val="folHlink"/>
                </a:solidFill>
              </a:rPr>
              <a:t>-DURING HIS REIGN, MONTEZUMA DEMANDED MORE TRIBUTE AND HUMAN SACRIFICE FROM THE OUTLYING PROVINCES</a:t>
            </a:r>
          </a:p>
          <a:p>
            <a:pPr>
              <a:spcBef>
                <a:spcPct val="50000"/>
              </a:spcBef>
              <a:buFontTx/>
              <a:buChar char="-"/>
            </a:pPr>
            <a:r>
              <a:rPr lang="en-US">
                <a:solidFill>
                  <a:schemeClr val="folHlink"/>
                </a:solidFill>
              </a:rPr>
              <a:t>A NUMBER OF PROVINCES REBELLED AGAINST AZTEC OPPRESSION</a:t>
            </a:r>
          </a:p>
          <a:p>
            <a:pPr>
              <a:spcBef>
                <a:spcPct val="50000"/>
              </a:spcBef>
            </a:pPr>
            <a:r>
              <a:rPr lang="en-US">
                <a:solidFill>
                  <a:schemeClr val="folHlink"/>
                </a:solidFill>
              </a:rPr>
              <a:t>-THIS BEGAN A PERIOD OF UNREST AS THE AZTEC MILITARY STRUGGLED TO PUT DOWN THESE REBELLIONS</a:t>
            </a:r>
          </a:p>
          <a:p>
            <a:pPr>
              <a:spcBef>
                <a:spcPct val="50000"/>
              </a:spcBef>
            </a:pPr>
            <a:endParaRPr lang="en-US">
              <a:solidFill>
                <a:schemeClr val="folHlin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5" descr="aztec"/>
          <p:cNvPicPr>
            <a:picLocks noChangeAspect="1" noChangeArrowheads="1"/>
          </p:cNvPicPr>
          <p:nvPr/>
        </p:nvPicPr>
        <p:blipFill>
          <a:blip r:embed="rId2"/>
          <a:srcRect/>
          <a:stretch>
            <a:fillRect/>
          </a:stretch>
        </p:blipFill>
        <p:spPr bwMode="auto">
          <a:xfrm>
            <a:off x="1524000" y="1143000"/>
            <a:ext cx="5800725" cy="47688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914400"/>
            <a:ext cx="8229600" cy="5211763"/>
          </a:xfrm>
        </p:spPr>
        <p:txBody>
          <a:bodyPr>
            <a:normAutofit/>
          </a:bodyPr>
          <a:lstStyle/>
          <a:p>
            <a:pPr eaLnBrk="1" hangingPunct="1">
              <a:lnSpc>
                <a:spcPct val="90000"/>
              </a:lnSpc>
              <a:buFont typeface="Wingdings" pitchFamily="2" charset="2"/>
              <a:buNone/>
              <a:defRPr/>
            </a:pPr>
            <a:r>
              <a:rPr lang="en-US" sz="2400" smtClean="0">
                <a:solidFill>
                  <a:schemeClr val="folHlink"/>
                </a:solidFill>
              </a:rPr>
              <a:t>-</a:t>
            </a:r>
            <a:r>
              <a:rPr lang="en-US" sz="2000" smtClean="0">
                <a:solidFill>
                  <a:schemeClr val="folHlink"/>
                </a:solidFill>
              </a:rPr>
              <a:t>ADVANCES IN TECHNOLOGY HELPED MAKE THE EUROPEAN VOYAGES OF EXPLORATION POSSIBLE. </a:t>
            </a:r>
          </a:p>
          <a:p>
            <a:pPr eaLnBrk="1" hangingPunct="1">
              <a:lnSpc>
                <a:spcPct val="90000"/>
              </a:lnSpc>
              <a:buFont typeface="Wingdings" pitchFamily="2" charset="2"/>
              <a:buNone/>
              <a:defRPr/>
            </a:pPr>
            <a:r>
              <a:rPr lang="en-US" sz="2000" smtClean="0">
                <a:solidFill>
                  <a:schemeClr val="folHlink"/>
                </a:solidFill>
              </a:rPr>
              <a:t>              </a:t>
            </a:r>
            <a:r>
              <a:rPr lang="en-US" sz="2000" smtClean="0"/>
              <a:t>(1) MAPMAKERS DREW MORE ACCURATE LAND AND </a:t>
            </a:r>
          </a:p>
          <a:p>
            <a:pPr eaLnBrk="1" hangingPunct="1">
              <a:lnSpc>
                <a:spcPct val="90000"/>
              </a:lnSpc>
              <a:buFont typeface="Wingdings" pitchFamily="2" charset="2"/>
              <a:buNone/>
              <a:defRPr/>
            </a:pPr>
            <a:r>
              <a:rPr lang="en-US" sz="2000" smtClean="0"/>
              <a:t>                    SEA MAPS</a:t>
            </a:r>
          </a:p>
          <a:p>
            <a:pPr eaLnBrk="1" hangingPunct="1">
              <a:lnSpc>
                <a:spcPct val="90000"/>
              </a:lnSpc>
              <a:buFont typeface="Wingdings" pitchFamily="2" charset="2"/>
              <a:buNone/>
              <a:defRPr/>
            </a:pPr>
            <a:r>
              <a:rPr lang="en-US" sz="2000" smtClean="0"/>
              <a:t>              (2) USE OF THE </a:t>
            </a:r>
            <a:r>
              <a:rPr lang="en-US" sz="2000" smtClean="0">
                <a:solidFill>
                  <a:schemeClr val="folHlink"/>
                </a:solidFill>
              </a:rPr>
              <a:t>ASTROLABE</a:t>
            </a:r>
            <a:r>
              <a:rPr lang="en-US" sz="2000" smtClean="0"/>
              <a:t>, AN INSTRUMENT THAT</a:t>
            </a:r>
          </a:p>
          <a:p>
            <a:pPr eaLnBrk="1" hangingPunct="1">
              <a:lnSpc>
                <a:spcPct val="90000"/>
              </a:lnSpc>
              <a:buFont typeface="Wingdings" pitchFamily="2" charset="2"/>
              <a:buNone/>
              <a:defRPr/>
            </a:pPr>
            <a:r>
              <a:rPr lang="en-US" sz="2000" smtClean="0"/>
              <a:t>                    MEASURED THE POSITIONS OF THE STARS </a:t>
            </a:r>
          </a:p>
          <a:p>
            <a:pPr eaLnBrk="1" hangingPunct="1">
              <a:lnSpc>
                <a:spcPct val="90000"/>
              </a:lnSpc>
              <a:buFont typeface="Wingdings" pitchFamily="2" charset="2"/>
              <a:buNone/>
              <a:defRPr/>
            </a:pPr>
            <a:r>
              <a:rPr lang="en-US" sz="2000" smtClean="0"/>
              <a:t>                    WHICH HELPED SAILORS FIGURE OUT THEIR </a:t>
            </a:r>
          </a:p>
          <a:p>
            <a:pPr eaLnBrk="1" hangingPunct="1">
              <a:lnSpc>
                <a:spcPct val="90000"/>
              </a:lnSpc>
              <a:buFont typeface="Wingdings" pitchFamily="2" charset="2"/>
              <a:buNone/>
              <a:defRPr/>
            </a:pPr>
            <a:r>
              <a:rPr lang="en-US" sz="2000" smtClean="0"/>
              <a:t>                     LATITUDE AT SEA</a:t>
            </a:r>
          </a:p>
          <a:p>
            <a:pPr eaLnBrk="1" hangingPunct="1">
              <a:lnSpc>
                <a:spcPct val="90000"/>
              </a:lnSpc>
              <a:buFont typeface="Wingdings" pitchFamily="2" charset="2"/>
              <a:buNone/>
              <a:defRPr/>
            </a:pPr>
            <a:r>
              <a:rPr lang="en-US" sz="2000" smtClean="0"/>
              <a:t>              (3) EUROPEAN SAILORS USED THE MAGNETIC </a:t>
            </a:r>
          </a:p>
          <a:p>
            <a:pPr eaLnBrk="1" hangingPunct="1">
              <a:lnSpc>
                <a:spcPct val="90000"/>
              </a:lnSpc>
              <a:buFont typeface="Wingdings" pitchFamily="2" charset="2"/>
              <a:buNone/>
              <a:defRPr/>
            </a:pPr>
            <a:r>
              <a:rPr lang="en-US" sz="2000" smtClean="0"/>
              <a:t>                    COMPASS INVENTED BY THE CHINESE TO </a:t>
            </a:r>
          </a:p>
          <a:p>
            <a:pPr eaLnBrk="1" hangingPunct="1">
              <a:lnSpc>
                <a:spcPct val="90000"/>
              </a:lnSpc>
              <a:buFont typeface="Wingdings" pitchFamily="2" charset="2"/>
              <a:buNone/>
              <a:defRPr/>
            </a:pPr>
            <a:r>
              <a:rPr lang="en-US" sz="2000" smtClean="0"/>
              <a:t>                    DETERMINE THEIR DIRECTION</a:t>
            </a:r>
          </a:p>
          <a:p>
            <a:pPr eaLnBrk="1" hangingPunct="1">
              <a:lnSpc>
                <a:spcPct val="90000"/>
              </a:lnSpc>
              <a:buFont typeface="Wingdings" pitchFamily="2" charset="2"/>
              <a:buNone/>
              <a:defRPr/>
            </a:pPr>
            <a:r>
              <a:rPr lang="en-US" sz="2000" smtClean="0"/>
              <a:t>              (4) BIGGER SHIPS THAT COULD CARRY MORE </a:t>
            </a:r>
          </a:p>
          <a:p>
            <a:pPr eaLnBrk="1" hangingPunct="1">
              <a:lnSpc>
                <a:spcPct val="90000"/>
              </a:lnSpc>
              <a:buFont typeface="Wingdings" pitchFamily="2" charset="2"/>
              <a:buNone/>
              <a:defRPr/>
            </a:pPr>
            <a:r>
              <a:rPr lang="en-US" sz="2000" smtClean="0"/>
              <a:t>                    CARGO AND WITHSTAND ROUGHER SEAS OF</a:t>
            </a:r>
          </a:p>
          <a:p>
            <a:pPr eaLnBrk="1" hangingPunct="1">
              <a:lnSpc>
                <a:spcPct val="90000"/>
              </a:lnSpc>
              <a:buFont typeface="Wingdings" pitchFamily="2" charset="2"/>
              <a:buNone/>
              <a:defRPr/>
            </a:pPr>
            <a:r>
              <a:rPr lang="en-US" sz="2000" smtClean="0"/>
              <a:t>                    OCEANS</a:t>
            </a:r>
          </a:p>
          <a:p>
            <a:pPr eaLnBrk="1" hangingPunct="1">
              <a:lnSpc>
                <a:spcPct val="90000"/>
              </a:lnSpc>
              <a:buFont typeface="Wingdings" pitchFamily="2" charset="2"/>
              <a:buNone/>
              <a:defRPr/>
            </a:pPr>
            <a:r>
              <a:rPr lang="en-US" sz="2000" smtClean="0"/>
              <a:t>              (5) LARGER SIZE AND DIFFERENT SHAPED SAILS</a:t>
            </a:r>
          </a:p>
          <a:p>
            <a:pPr eaLnBrk="1" hangingPunct="1">
              <a:lnSpc>
                <a:spcPct val="90000"/>
              </a:lnSpc>
              <a:buFont typeface="Wingdings" pitchFamily="2" charset="2"/>
              <a:buNone/>
              <a:defRPr/>
            </a:pPr>
            <a:r>
              <a:rPr lang="en-US" sz="2000" smtClean="0"/>
              <a:t>                     ALLOWED SHIPS TO TRAVEL FASTER</a:t>
            </a:r>
          </a:p>
          <a:p>
            <a:pPr eaLnBrk="1" hangingPunct="1">
              <a:lnSpc>
                <a:spcPct val="90000"/>
              </a:lnSpc>
              <a:buFont typeface="Wingdings" pitchFamily="2" charset="2"/>
              <a:buNone/>
              <a:defRPr/>
            </a:pPr>
            <a:endParaRPr lang="en-US" sz="2000" smtClean="0"/>
          </a:p>
          <a:p>
            <a:pPr eaLnBrk="1" hangingPunct="1">
              <a:lnSpc>
                <a:spcPct val="90000"/>
              </a:lnSpc>
              <a:buFont typeface="Wingdings" pitchFamily="2" charset="2"/>
              <a:buNone/>
              <a:defRPr/>
            </a:pPr>
            <a:r>
              <a:rPr lang="en-US" sz="2000" smtClean="0"/>
              <a:t>                     </a:t>
            </a:r>
          </a:p>
          <a:p>
            <a:pPr eaLnBrk="1" hangingPunct="1">
              <a:lnSpc>
                <a:spcPct val="90000"/>
              </a:lnSpc>
              <a:buFont typeface="Wingdings" pitchFamily="2" charset="2"/>
              <a:buNone/>
              <a:defRPr/>
            </a:pPr>
            <a:endParaRPr lang="en-US" sz="2000" smtClean="0"/>
          </a:p>
        </p:txBody>
      </p:sp>
      <p:sp>
        <p:nvSpPr>
          <p:cNvPr id="16386" name="Text Box 4"/>
          <p:cNvSpPr txBox="1">
            <a:spLocks noChangeArrowheads="1"/>
          </p:cNvSpPr>
          <p:nvPr/>
        </p:nvSpPr>
        <p:spPr bwMode="auto">
          <a:xfrm>
            <a:off x="609600" y="228600"/>
            <a:ext cx="8153400" cy="579438"/>
          </a:xfrm>
          <a:prstGeom prst="rect">
            <a:avLst/>
          </a:prstGeom>
          <a:noFill/>
          <a:ln w="9525">
            <a:noFill/>
            <a:miter lim="800000"/>
            <a:headEnd/>
            <a:tailEnd/>
          </a:ln>
        </p:spPr>
        <p:txBody>
          <a:bodyPr>
            <a:spAutoFit/>
          </a:bodyPr>
          <a:lstStyle/>
          <a:p>
            <a:pPr>
              <a:spcBef>
                <a:spcPct val="50000"/>
              </a:spcBef>
            </a:pPr>
            <a:r>
              <a:rPr lang="en-US" sz="3200"/>
              <a:t>A. ADVANCEMENTS IN  TECHNOLOGY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7" descr="tenochtitlan"/>
          <p:cNvPicPr>
            <a:picLocks noChangeAspect="1" noChangeArrowheads="1"/>
          </p:cNvPicPr>
          <p:nvPr/>
        </p:nvPicPr>
        <p:blipFill>
          <a:blip r:embed="rId2"/>
          <a:srcRect/>
          <a:stretch>
            <a:fillRect/>
          </a:stretch>
        </p:blipFill>
        <p:spPr bwMode="auto">
          <a:xfrm>
            <a:off x="609600" y="1219200"/>
            <a:ext cx="7996238" cy="45767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jun30montezuma"/>
          <p:cNvPicPr>
            <a:picLocks noChangeAspect="1" noChangeArrowheads="1"/>
          </p:cNvPicPr>
          <p:nvPr/>
        </p:nvPicPr>
        <p:blipFill>
          <a:blip r:embed="rId2"/>
          <a:srcRect/>
          <a:stretch>
            <a:fillRect/>
          </a:stretch>
        </p:blipFill>
        <p:spPr bwMode="auto">
          <a:xfrm>
            <a:off x="2438400" y="1066800"/>
            <a:ext cx="3838575" cy="4953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idx="4294967295"/>
          </p:nvPr>
        </p:nvSpPr>
        <p:spPr>
          <a:xfrm>
            <a:off x="0" y="1500188"/>
            <a:ext cx="9144000" cy="5357812"/>
          </a:xfrm>
        </p:spPr>
        <p:txBody>
          <a:bodyPr/>
          <a:lstStyle/>
          <a:p>
            <a:pPr eaLnBrk="1" hangingPunct="1">
              <a:buFont typeface="Wingdings" pitchFamily="2" charset="2"/>
              <a:buNone/>
              <a:defRPr/>
            </a:pPr>
            <a:r>
              <a:rPr lang="en-US" sz="2000" smtClean="0">
                <a:effectLst/>
              </a:rPr>
              <a:t>3) INCAS</a:t>
            </a:r>
          </a:p>
          <a:p>
            <a:pPr eaLnBrk="1" hangingPunct="1">
              <a:buFont typeface="Wingdings" pitchFamily="2" charset="2"/>
              <a:buNone/>
              <a:defRPr/>
            </a:pPr>
            <a:r>
              <a:rPr lang="en-US" sz="2000" smtClean="0"/>
              <a:t>-</a:t>
            </a:r>
            <a:r>
              <a:rPr lang="en-US" sz="2000" smtClean="0">
                <a:solidFill>
                  <a:schemeClr val="folHlink"/>
                </a:solidFill>
              </a:rPr>
              <a:t>ON THE PACIFIC OCEAN COAST OF SOUTH AMERICAN, THE INCAN CIVILIZATION SETTLED ALONG THE ANDES MOUNTAIN RANGE.</a:t>
            </a:r>
          </a:p>
          <a:p>
            <a:pPr eaLnBrk="1" hangingPunct="1">
              <a:buFont typeface="Wingdings" pitchFamily="2" charset="2"/>
              <a:buNone/>
              <a:defRPr/>
            </a:pPr>
            <a:r>
              <a:rPr lang="en-US" sz="2000" smtClean="0">
                <a:solidFill>
                  <a:schemeClr val="folHlink"/>
                </a:solidFill>
              </a:rPr>
              <a:t>-AT ITS HEIGHT, THE INCAN EMPIRE STRETCHED ALMOST 2500 MILES ALONG THE ANDES MOUNTAIN RANGE THAT INCLUDED MORE THAN 12 MILLION PEOPLE. </a:t>
            </a:r>
          </a:p>
          <a:p>
            <a:pPr eaLnBrk="1" hangingPunct="1">
              <a:buFont typeface="Wingdings" pitchFamily="2" charset="2"/>
              <a:buNone/>
              <a:defRPr/>
            </a:pPr>
            <a:r>
              <a:rPr lang="en-US" sz="2000" smtClean="0">
                <a:solidFill>
                  <a:schemeClr val="folHlink"/>
                </a:solidFill>
              </a:rPr>
              <a:t>-THE INCAS BUILT A SERIES OF ROADS AND BRIDGES LINKED THE INCAN VILLAGES TOGETHER THROUGHOUT THE ANDES. </a:t>
            </a:r>
          </a:p>
          <a:p>
            <a:pPr eaLnBrk="1" hangingPunct="1">
              <a:lnSpc>
                <a:spcPct val="80000"/>
              </a:lnSpc>
              <a:buFont typeface="Wingdings" pitchFamily="2" charset="2"/>
              <a:buNone/>
              <a:defRPr/>
            </a:pPr>
            <a:r>
              <a:rPr lang="en-US" sz="2000" smtClean="0">
                <a:solidFill>
                  <a:schemeClr val="folHlink"/>
                </a:solidFill>
              </a:rPr>
              <a:t>-BECAUSE OF LIVING IN MOUNTAIN RANGES, THE INCAN </a:t>
            </a:r>
          </a:p>
          <a:p>
            <a:pPr eaLnBrk="1" hangingPunct="1">
              <a:lnSpc>
                <a:spcPct val="80000"/>
              </a:lnSpc>
              <a:buFont typeface="Wingdings" pitchFamily="2" charset="2"/>
              <a:buNone/>
              <a:defRPr/>
            </a:pPr>
            <a:r>
              <a:rPr lang="en-US" sz="2000" smtClean="0">
                <a:solidFill>
                  <a:schemeClr val="folHlink"/>
                </a:solidFill>
              </a:rPr>
              <a:t>    CIVILIZATION ADAPTED TO FIT THEIR NEEDS. </a:t>
            </a:r>
          </a:p>
          <a:p>
            <a:pPr eaLnBrk="1" hangingPunct="1">
              <a:lnSpc>
                <a:spcPct val="80000"/>
              </a:lnSpc>
              <a:buFont typeface="Wingdings" pitchFamily="2" charset="2"/>
              <a:buNone/>
              <a:defRPr/>
            </a:pPr>
            <a:r>
              <a:rPr lang="en-US" sz="2000" smtClean="0">
                <a:solidFill>
                  <a:schemeClr val="folHlink"/>
                </a:solidFill>
              </a:rPr>
              <a:t>-THE DEVELOPED A NEW FARMING TECHNIQUE IN THE AMERICAS CALLED </a:t>
            </a:r>
            <a:r>
              <a:rPr lang="en-US" sz="2000" smtClean="0"/>
              <a:t>TERRACE FARMING</a:t>
            </a:r>
            <a:r>
              <a:rPr lang="en-US" sz="2000" smtClean="0">
                <a:solidFill>
                  <a:schemeClr val="folHlink"/>
                </a:solidFill>
              </a:rPr>
              <a:t>, IN WHICH INCAN FARMERS CUT LEVEL FIELDS IN THE MOUNTAIN SLOPES TO INCREASE FARMING AREA. </a:t>
            </a:r>
          </a:p>
          <a:p>
            <a:pPr eaLnBrk="1" hangingPunct="1">
              <a:lnSpc>
                <a:spcPct val="80000"/>
              </a:lnSpc>
              <a:buFont typeface="Wingdings" pitchFamily="2" charset="2"/>
              <a:buNone/>
              <a:defRPr/>
            </a:pPr>
            <a:r>
              <a:rPr lang="en-US" sz="2000" smtClean="0">
                <a:solidFill>
                  <a:schemeClr val="folHlink"/>
                </a:solidFill>
              </a:rPr>
              <a:t>- IN THE 1520S CE, CIVIL WAR TORE APART THE INCAN EMPIRE</a:t>
            </a:r>
          </a:p>
          <a:p>
            <a:pPr eaLnBrk="1" hangingPunct="1">
              <a:lnSpc>
                <a:spcPct val="80000"/>
              </a:lnSpc>
              <a:defRPr/>
            </a:pPr>
            <a:endParaRPr lang="en-US" sz="2000" smtClean="0">
              <a:solidFill>
                <a:schemeClr val="folHlink"/>
              </a:solidFill>
            </a:endParaRPr>
          </a:p>
          <a:p>
            <a:pPr eaLnBrk="1" hangingPunct="1">
              <a:buFont typeface="Wingdings" pitchFamily="2" charset="2"/>
              <a:buNone/>
              <a:defRPr/>
            </a:pPr>
            <a:endParaRPr lang="en-US" sz="2000" smtClean="0">
              <a:solidFill>
                <a:schemeClr val="folHlink"/>
              </a:solidFill>
              <a:effectLst/>
            </a:endParaRPr>
          </a:p>
        </p:txBody>
      </p:sp>
      <p:sp>
        <p:nvSpPr>
          <p:cNvPr id="46082" name="Text Box 4"/>
          <p:cNvSpPr txBox="1">
            <a:spLocks noChangeArrowheads="1"/>
          </p:cNvSpPr>
          <p:nvPr/>
        </p:nvSpPr>
        <p:spPr bwMode="auto">
          <a:xfrm>
            <a:off x="838200" y="609600"/>
            <a:ext cx="73152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         D. MESOAMERICAN CULTURES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8px-Inca_road_system_map-en.svg.png"/>
          <p:cNvPicPr>
            <a:picLocks noChangeAspect="1"/>
          </p:cNvPicPr>
          <p:nvPr/>
        </p:nvPicPr>
        <p:blipFill>
          <a:blip r:embed="rId2"/>
          <a:stretch>
            <a:fillRect/>
          </a:stretch>
        </p:blipFill>
        <p:spPr>
          <a:xfrm>
            <a:off x="1524000" y="135118"/>
            <a:ext cx="6019800" cy="6705404"/>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500188"/>
            <a:ext cx="9144000" cy="5357812"/>
          </a:xfrm>
        </p:spPr>
        <p:txBody>
          <a:bodyPr>
            <a:normAutofit/>
          </a:bodyPr>
          <a:lstStyle/>
          <a:p>
            <a:pPr eaLnBrk="1" hangingPunct="1">
              <a:lnSpc>
                <a:spcPct val="80000"/>
              </a:lnSpc>
              <a:buFont typeface="Wingdings" pitchFamily="2" charset="2"/>
              <a:buNone/>
              <a:defRPr/>
            </a:pPr>
            <a:r>
              <a:rPr lang="en-US" sz="1800" smtClean="0"/>
              <a:t>-COLUMBUS’S VOYAGES FUELED THE RIVALRY BETWEEN SPAIN AND PORTUGAL. THE KING OF PORTUGAL REJECTED THE SPANISH CLAIMS TO THE ISLANDS OF THE CARIBBEAN.</a:t>
            </a:r>
          </a:p>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None/>
              <a:defRPr/>
            </a:pPr>
            <a:r>
              <a:rPr lang="en-US" sz="1800" smtClean="0"/>
              <a:t>-EACH COUNTRY DISPUTED THE RIGHT OF THE OTHER TO EXPLORE THE NEW LANDS. TO KEEP PEACE BETWEEN THE TWO COUNTRIES, THE POPE ARRANGED A SETTLEMENT. </a:t>
            </a:r>
          </a:p>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None/>
              <a:defRPr/>
            </a:pPr>
            <a:r>
              <a:rPr lang="en-US" sz="1800" smtClean="0"/>
              <a:t>-AFTER LONG NEGOTIATIONS, THE TWO COUNTRIES SIGNED THE </a:t>
            </a:r>
            <a:r>
              <a:rPr lang="en-US" sz="1800" smtClean="0">
                <a:solidFill>
                  <a:schemeClr val="folHlink"/>
                </a:solidFill>
              </a:rPr>
              <a:t>TREATY OF TORDESILLAS.</a:t>
            </a:r>
          </a:p>
          <a:p>
            <a:pPr eaLnBrk="1" hangingPunct="1">
              <a:lnSpc>
                <a:spcPct val="80000"/>
              </a:lnSpc>
              <a:buFont typeface="Wingdings" pitchFamily="2" charset="2"/>
              <a:buNone/>
              <a:defRPr/>
            </a:pPr>
            <a:endParaRPr lang="en-US" sz="1800" smtClean="0">
              <a:solidFill>
                <a:schemeClr val="folHlink"/>
              </a:solidFill>
            </a:endParaRPr>
          </a:p>
          <a:p>
            <a:pPr eaLnBrk="1" hangingPunct="1">
              <a:lnSpc>
                <a:spcPct val="80000"/>
              </a:lnSpc>
              <a:buFont typeface="Wingdings" pitchFamily="2" charset="2"/>
              <a:buNone/>
              <a:defRPr/>
            </a:pPr>
            <a:r>
              <a:rPr lang="en-US" sz="1800" smtClean="0"/>
              <a:t>-THE TREATY DREW UP A LINE OF DEMARCATION NORTH AND SOUTH ACROSS THE ATLANTIC OCEAN. </a:t>
            </a:r>
          </a:p>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None/>
              <a:defRPr/>
            </a:pPr>
            <a:r>
              <a:rPr lang="en-US" sz="1800" smtClean="0"/>
              <a:t>-THE TREATY GAVE SPAIN THE RIGHT TO SETTLE ALL LANDS WEST OF THE LINE AND GAVE PORTUGAL ALL LANDS TO THE EAST OF THE LINE.</a:t>
            </a:r>
          </a:p>
          <a:p>
            <a:pPr eaLnBrk="1" hangingPunct="1">
              <a:lnSpc>
                <a:spcPct val="80000"/>
              </a:lnSpc>
              <a:buFont typeface="Wingdings" pitchFamily="2" charset="2"/>
              <a:buNone/>
              <a:defRPr/>
            </a:pPr>
            <a:r>
              <a:rPr lang="en-US" sz="1800" smtClean="0"/>
              <a:t> </a:t>
            </a:r>
          </a:p>
          <a:p>
            <a:pPr eaLnBrk="1" hangingPunct="1">
              <a:lnSpc>
                <a:spcPct val="80000"/>
              </a:lnSpc>
              <a:buFont typeface="Wingdings" pitchFamily="2" charset="2"/>
              <a:buNone/>
              <a:defRPr/>
            </a:pPr>
            <a:r>
              <a:rPr lang="en-US" sz="1800" smtClean="0"/>
              <a:t>-THE TREATY GAVE SPAIN THE RIGHT TO CLAIM MOST OF NORTH AND SOUTH AMERICA ALTHOUGH NO ONE AT THE TIME REALIZED THE EXTENT OF THESE LANDS. </a:t>
            </a:r>
          </a:p>
          <a:p>
            <a:pPr eaLnBrk="1" hangingPunct="1">
              <a:lnSpc>
                <a:spcPct val="80000"/>
              </a:lnSpc>
              <a:buFont typeface="Wingdings" pitchFamily="2" charset="2"/>
              <a:buNone/>
              <a:defRPr/>
            </a:pPr>
            <a:endParaRPr lang="en-US" sz="1800" smtClean="0"/>
          </a:p>
        </p:txBody>
      </p:sp>
      <p:sp>
        <p:nvSpPr>
          <p:cNvPr id="48130" name="Text Box 4"/>
          <p:cNvSpPr txBox="1">
            <a:spLocks noChangeArrowheads="1"/>
          </p:cNvSpPr>
          <p:nvPr/>
        </p:nvSpPr>
        <p:spPr bwMode="auto">
          <a:xfrm>
            <a:off x="381000" y="304800"/>
            <a:ext cx="7848600" cy="1066800"/>
          </a:xfrm>
          <a:prstGeom prst="rect">
            <a:avLst/>
          </a:prstGeom>
          <a:noFill/>
          <a:ln w="9525">
            <a:noFill/>
            <a:miter lim="800000"/>
            <a:headEnd/>
            <a:tailEnd/>
          </a:ln>
        </p:spPr>
        <p:txBody>
          <a:bodyPr>
            <a:spAutoFit/>
          </a:bodyPr>
          <a:lstStyle/>
          <a:p>
            <a:pPr>
              <a:spcBef>
                <a:spcPct val="50000"/>
              </a:spcBef>
            </a:pPr>
            <a:r>
              <a:rPr lang="en-US" sz="2800" b="1">
                <a:solidFill>
                  <a:schemeClr val="folHlink"/>
                </a:solidFill>
              </a:rPr>
              <a:t>        </a:t>
            </a:r>
            <a:r>
              <a:rPr lang="en-US" sz="2400" b="1">
                <a:solidFill>
                  <a:schemeClr val="folHlink"/>
                </a:solidFill>
              </a:rPr>
              <a:t>E. COMPETITION BETWEEN SPAIN </a:t>
            </a:r>
          </a:p>
          <a:p>
            <a:pPr>
              <a:spcBef>
                <a:spcPct val="50000"/>
              </a:spcBef>
            </a:pPr>
            <a:r>
              <a:rPr lang="en-US" sz="2400" b="1">
                <a:solidFill>
                  <a:schemeClr val="folHlink"/>
                </a:solidFill>
              </a:rPr>
              <a:t>                       AND PORTUGAL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Spain_and_Portugal.png"/>
          <p:cNvPicPr>
            <a:picLocks noChangeAspect="1"/>
          </p:cNvPicPr>
          <p:nvPr/>
        </p:nvPicPr>
        <p:blipFill>
          <a:blip r:embed="rId2"/>
          <a:srcRect/>
          <a:stretch>
            <a:fillRect/>
          </a:stretch>
        </p:blipFill>
        <p:spPr bwMode="auto">
          <a:xfrm>
            <a:off x="1066800" y="838200"/>
            <a:ext cx="7467600" cy="56007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200" b="1" smtClean="0">
                <a:effectLst/>
              </a:rPr>
              <a:t>F. OTHER EXPEDITIONS</a:t>
            </a:r>
          </a:p>
        </p:txBody>
      </p:sp>
      <p:sp>
        <p:nvSpPr>
          <p:cNvPr id="50178" name="Rectangle 3"/>
          <p:cNvSpPr>
            <a:spLocks noGrp="1" noChangeArrowheads="1"/>
          </p:cNvSpPr>
          <p:nvPr>
            <p:ph type="body" idx="1"/>
          </p:nvPr>
        </p:nvSpPr>
        <p:spPr/>
        <p:txBody>
          <a:bodyPr/>
          <a:lstStyle/>
          <a:p>
            <a:pPr marL="609600" indent="-609600">
              <a:lnSpc>
                <a:spcPct val="80000"/>
              </a:lnSpc>
              <a:buFont typeface="Wingdings" pitchFamily="2" charset="2"/>
              <a:buNone/>
            </a:pPr>
            <a:endParaRPr lang="en-US" sz="2000" b="1" smtClean="0">
              <a:effectLst/>
            </a:endParaRPr>
          </a:p>
          <a:p>
            <a:pPr marL="609600" indent="-609600">
              <a:lnSpc>
                <a:spcPct val="80000"/>
              </a:lnSpc>
              <a:buFont typeface="Wingdings" pitchFamily="2" charset="2"/>
              <a:buNone/>
            </a:pPr>
            <a:r>
              <a:rPr lang="en-US" sz="2000" b="1" smtClean="0">
                <a:solidFill>
                  <a:schemeClr val="folHlink"/>
                </a:solidFill>
                <a:effectLst/>
              </a:rPr>
              <a:t>FURTHER VOYAGES UNVEILED THE HUGE EXTENT OF LAND THE REPRESENTED THE CONTINENTS OF NORTH AND SOUTH AMERICA.</a:t>
            </a:r>
          </a:p>
          <a:p>
            <a:pPr marL="609600" indent="-609600">
              <a:lnSpc>
                <a:spcPct val="80000"/>
              </a:lnSpc>
            </a:pPr>
            <a:endParaRPr lang="en-US" sz="2000" b="1" smtClean="0">
              <a:solidFill>
                <a:schemeClr val="folHlink"/>
              </a:solidFill>
              <a:effectLst/>
            </a:endParaRPr>
          </a:p>
          <a:p>
            <a:pPr marL="609600" indent="-609600">
              <a:lnSpc>
                <a:spcPct val="80000"/>
              </a:lnSpc>
              <a:buFont typeface="Wingdings" pitchFamily="2" charset="2"/>
              <a:buAutoNum type="arabicParenR"/>
            </a:pPr>
            <a:r>
              <a:rPr lang="en-US" sz="2000" b="1" smtClean="0">
                <a:effectLst/>
              </a:rPr>
              <a:t>AMERIGO VESPUCCI</a:t>
            </a:r>
          </a:p>
          <a:p>
            <a:pPr marL="609600" indent="-609600">
              <a:lnSpc>
                <a:spcPct val="80000"/>
              </a:lnSpc>
              <a:buFont typeface="Wingdings" pitchFamily="2" charset="2"/>
              <a:buNone/>
            </a:pPr>
            <a:endParaRPr lang="en-US" sz="2000" b="1" smtClean="0">
              <a:effectLst/>
            </a:endParaRPr>
          </a:p>
          <a:p>
            <a:pPr marL="609600" indent="-609600">
              <a:lnSpc>
                <a:spcPct val="80000"/>
              </a:lnSpc>
              <a:buFont typeface="Wingdings" pitchFamily="2" charset="2"/>
              <a:buNone/>
            </a:pPr>
            <a:r>
              <a:rPr lang="en-US" sz="2000" b="1" smtClean="0">
                <a:solidFill>
                  <a:schemeClr val="folHlink"/>
                </a:solidFill>
                <a:effectLst/>
              </a:rPr>
              <a:t>-AN ITALIAN WHO REPRESENTED THE MEDICI BANK IN SPAIN, UNDERTOOK SEVERAL VOYAGES FOR SPAIN.</a:t>
            </a:r>
          </a:p>
          <a:p>
            <a:pPr marL="609600" indent="-609600">
              <a:lnSpc>
                <a:spcPct val="80000"/>
              </a:lnSpc>
              <a:buFont typeface="Wingdings" pitchFamily="2" charset="2"/>
              <a:buNone/>
            </a:pPr>
            <a:r>
              <a:rPr lang="en-US" sz="2000" b="1" smtClean="0">
                <a:solidFill>
                  <a:schemeClr val="folHlink"/>
                </a:solidFill>
                <a:effectLst/>
              </a:rPr>
              <a:t>-HE CHARTED THE COASTLINE OF CENTRAL AMERICA AND COINED THE PHRASE “ MUNDUS NOVUS “ LATIN FOR NEW WORLD. </a:t>
            </a:r>
          </a:p>
          <a:p>
            <a:pPr marL="609600" indent="-609600">
              <a:lnSpc>
                <a:spcPct val="80000"/>
              </a:lnSpc>
              <a:buFont typeface="Wingdings" pitchFamily="2" charset="2"/>
              <a:buNone/>
            </a:pPr>
            <a:r>
              <a:rPr lang="en-US" sz="2000" b="1" smtClean="0">
                <a:solidFill>
                  <a:schemeClr val="folHlink"/>
                </a:solidFill>
                <a:effectLst/>
              </a:rPr>
              <a:t>-IN 1507, A GERMAN MAPMAKER LABELED THE CONTINENTS AMERICA IN RECOGNITION OF AMERIGO VESPUCCI.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L14-V002-06a.jpg"/>
          <p:cNvPicPr>
            <a:picLocks noChangeAspect="1"/>
          </p:cNvPicPr>
          <p:nvPr/>
        </p:nvPicPr>
        <p:blipFill>
          <a:blip r:embed="rId2"/>
          <a:srcRect l="10422" t="8889" b="6667"/>
          <a:stretch>
            <a:fillRect/>
          </a:stretch>
        </p:blipFill>
        <p:spPr>
          <a:xfrm>
            <a:off x="2444750" y="993775"/>
            <a:ext cx="4267200" cy="5410200"/>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mtClean="0">
                <a:effectLst/>
              </a:rPr>
              <a:t>F. OTHER EXPEDITIONS</a:t>
            </a:r>
          </a:p>
        </p:txBody>
      </p:sp>
      <p:sp>
        <p:nvSpPr>
          <p:cNvPr id="52226" name="Rectangle 3"/>
          <p:cNvSpPr>
            <a:spLocks noGrp="1" noChangeArrowheads="1"/>
          </p:cNvSpPr>
          <p:nvPr>
            <p:ph type="body" idx="1"/>
          </p:nvPr>
        </p:nvSpPr>
        <p:spPr/>
        <p:txBody>
          <a:bodyPr/>
          <a:lstStyle/>
          <a:p>
            <a:pPr marL="609600" indent="-609600">
              <a:lnSpc>
                <a:spcPct val="80000"/>
              </a:lnSpc>
              <a:buFont typeface="Wingdings" pitchFamily="2" charset="2"/>
              <a:buNone/>
            </a:pPr>
            <a:r>
              <a:rPr lang="en-US" sz="1800" b="1" smtClean="0">
                <a:effectLst/>
              </a:rPr>
              <a:t>SPANISH EXPLORERS SOON FANNED THROUGHOUT THE CARIBBEAN SEA.</a:t>
            </a:r>
          </a:p>
          <a:p>
            <a:pPr marL="609600" indent="-609600">
              <a:lnSpc>
                <a:spcPct val="80000"/>
              </a:lnSpc>
              <a:buFont typeface="Wingdings" pitchFamily="2" charset="2"/>
              <a:buNone/>
            </a:pPr>
            <a:endParaRPr lang="en-US" sz="1800" b="1" smtClean="0">
              <a:effectLst/>
            </a:endParaRPr>
          </a:p>
          <a:p>
            <a:pPr marL="609600" indent="-609600">
              <a:lnSpc>
                <a:spcPct val="80000"/>
              </a:lnSpc>
              <a:buFont typeface="Wingdings" pitchFamily="2" charset="2"/>
              <a:buNone/>
            </a:pPr>
            <a:r>
              <a:rPr lang="en-US" sz="1800" b="1" smtClean="0">
                <a:solidFill>
                  <a:schemeClr val="folHlink"/>
                </a:solidFill>
                <a:effectLst/>
              </a:rPr>
              <a:t>2) PONCE DE LEON</a:t>
            </a:r>
          </a:p>
          <a:p>
            <a:pPr marL="609600" indent="-609600">
              <a:lnSpc>
                <a:spcPct val="80000"/>
              </a:lnSpc>
              <a:buFont typeface="Wingdings" pitchFamily="2" charset="2"/>
              <a:buNone/>
            </a:pPr>
            <a:r>
              <a:rPr lang="en-US" sz="1800" b="1" smtClean="0">
                <a:effectLst/>
              </a:rPr>
              <a:t> - IN 1513, PONCE DE LEON EXPLORED MODERN DAY FLORIDA. </a:t>
            </a:r>
          </a:p>
          <a:p>
            <a:pPr marL="609600" indent="-609600">
              <a:lnSpc>
                <a:spcPct val="80000"/>
              </a:lnSpc>
              <a:buFont typeface="Wingdings" pitchFamily="2" charset="2"/>
              <a:buNone/>
            </a:pPr>
            <a:endParaRPr lang="en-US" sz="1800" b="1" smtClean="0">
              <a:effectLst/>
            </a:endParaRPr>
          </a:p>
          <a:p>
            <a:pPr marL="609600" indent="-609600">
              <a:lnSpc>
                <a:spcPct val="80000"/>
              </a:lnSpc>
              <a:buFont typeface="Wingdings" pitchFamily="2" charset="2"/>
              <a:buNone/>
            </a:pPr>
            <a:r>
              <a:rPr lang="en-US" sz="1800" b="1" smtClean="0">
                <a:solidFill>
                  <a:schemeClr val="folHlink"/>
                </a:solidFill>
                <a:effectLst/>
              </a:rPr>
              <a:t>3) VASCO DE BALBOA</a:t>
            </a:r>
            <a:r>
              <a:rPr lang="en-US" sz="1800" b="1" smtClean="0">
                <a:effectLst/>
              </a:rPr>
              <a:t> </a:t>
            </a:r>
          </a:p>
          <a:p>
            <a:pPr marL="609600" indent="-609600">
              <a:lnSpc>
                <a:spcPct val="80000"/>
              </a:lnSpc>
              <a:buFont typeface="Wingdings" pitchFamily="2" charset="2"/>
              <a:buNone/>
            </a:pPr>
            <a:r>
              <a:rPr lang="en-US" sz="1800" b="1" smtClean="0">
                <a:effectLst/>
              </a:rPr>
              <a:t> -PUSHED THROUGH CENTRAL AMERICA AND DISCOVERED THE PACIFIC OCEAN. </a:t>
            </a:r>
          </a:p>
          <a:p>
            <a:pPr marL="609600" indent="-609600">
              <a:lnSpc>
                <a:spcPct val="80000"/>
              </a:lnSpc>
              <a:buFont typeface="Wingdings" pitchFamily="2" charset="2"/>
              <a:buNone/>
            </a:pPr>
            <a:endParaRPr lang="en-US" sz="1800" b="1" smtClean="0">
              <a:effectLst/>
            </a:endParaRPr>
          </a:p>
          <a:p>
            <a:pPr marL="609600" indent="-609600">
              <a:lnSpc>
                <a:spcPct val="80000"/>
              </a:lnSpc>
              <a:buFont typeface="Wingdings" pitchFamily="2" charset="2"/>
              <a:buNone/>
            </a:pPr>
            <a:r>
              <a:rPr lang="en-US" sz="1800" b="1" smtClean="0">
                <a:solidFill>
                  <a:schemeClr val="folHlink"/>
                </a:solidFill>
                <a:effectLst/>
              </a:rPr>
              <a:t>4) FERDINAND MAGELLAN</a:t>
            </a:r>
            <a:r>
              <a:rPr lang="en-US" sz="1800" b="1" smtClean="0">
                <a:effectLst/>
              </a:rPr>
              <a:t> </a:t>
            </a:r>
          </a:p>
          <a:p>
            <a:pPr marL="609600" indent="-609600">
              <a:lnSpc>
                <a:spcPct val="80000"/>
              </a:lnSpc>
              <a:buFontTx/>
              <a:buNone/>
            </a:pPr>
            <a:r>
              <a:rPr lang="en-US" sz="1800" b="1" smtClean="0">
                <a:effectLst/>
              </a:rPr>
              <a:t>-FIRST PERSON TO CIRCUMNAVIGATE AROUND THE WORLD</a:t>
            </a:r>
          </a:p>
          <a:p>
            <a:pPr marL="609600" indent="-609600">
              <a:lnSpc>
                <a:spcPct val="80000"/>
              </a:lnSpc>
              <a:buFontTx/>
              <a:buNone/>
            </a:pPr>
            <a:r>
              <a:rPr lang="en-US" sz="1800" b="1" smtClean="0">
                <a:effectLst/>
              </a:rPr>
              <a:t>-CLAIMED THE ISLAND CHAIN OF THE PHILIPPINES</a:t>
            </a:r>
          </a:p>
          <a:p>
            <a:pPr marL="609600" indent="-609600">
              <a:lnSpc>
                <a:spcPct val="80000"/>
              </a:lnSpc>
              <a:buFontTx/>
              <a:buNone/>
            </a:pPr>
            <a:r>
              <a:rPr lang="en-US" sz="1800" b="1" smtClean="0">
                <a:effectLst/>
              </a:rPr>
              <a:t>  IN SOUTHEAST ASIA (NAMED AFTER PHILLIP II OF SPAIN)</a:t>
            </a:r>
          </a:p>
          <a:p>
            <a:pPr marL="609600" indent="-609600">
              <a:lnSpc>
                <a:spcPct val="80000"/>
              </a:lnSpc>
              <a:buFontTx/>
              <a:buNone/>
            </a:pPr>
            <a:r>
              <a:rPr lang="en-US" sz="1800" b="1" smtClean="0">
                <a:effectLst/>
              </a:rPr>
              <a:t>-GAVE SPAIN A BASE TO ESTABLISH TRADE WITH CHINA AND SPREAD CATHOLIC TEACHING IN EAST ASIA</a:t>
            </a:r>
          </a:p>
          <a:p>
            <a:pPr marL="609600" indent="-609600">
              <a:lnSpc>
                <a:spcPct val="80000"/>
              </a:lnSpc>
              <a:buFontTx/>
              <a:buNone/>
            </a:pPr>
            <a:endParaRPr lang="en-US" sz="1800" b="1" smtClean="0">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an_Ponce_de_Leon.jpg"/>
          <p:cNvPicPr>
            <a:picLocks noChangeAspect="1"/>
          </p:cNvPicPr>
          <p:nvPr/>
        </p:nvPicPr>
        <p:blipFill>
          <a:blip r:embed="rId2"/>
          <a:stretch>
            <a:fillRect/>
          </a:stretch>
        </p:blipFill>
        <p:spPr>
          <a:xfrm>
            <a:off x="228600" y="1447800"/>
            <a:ext cx="2674938" cy="3683000"/>
          </a:xfrm>
          <a:prstGeom prst="rect">
            <a:avLst/>
          </a:prstGeom>
          <a:ln>
            <a:noFill/>
          </a:ln>
          <a:effectLst>
            <a:outerShdw blurRad="292100" dist="139700" dir="2700000" algn="tl" rotWithShape="0">
              <a:srgbClr val="333333">
                <a:alpha val="65000"/>
              </a:srgbClr>
            </a:outerShdw>
          </a:effectLst>
        </p:spPr>
      </p:pic>
      <p:pic>
        <p:nvPicPr>
          <p:cNvPr id="53250" name="Picture 7" descr="pdlmap"/>
          <p:cNvPicPr>
            <a:picLocks noChangeAspect="1" noChangeArrowheads="1"/>
          </p:cNvPicPr>
          <p:nvPr/>
        </p:nvPicPr>
        <p:blipFill>
          <a:blip r:embed="rId3"/>
          <a:srcRect/>
          <a:stretch>
            <a:fillRect/>
          </a:stretch>
        </p:blipFill>
        <p:spPr bwMode="auto">
          <a:xfrm>
            <a:off x="4038600" y="1295400"/>
            <a:ext cx="4400550" cy="387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Astrolabe_(PSF).png"/>
          <p:cNvPicPr>
            <a:picLocks noChangeAspect="1"/>
          </p:cNvPicPr>
          <p:nvPr/>
        </p:nvPicPr>
        <p:blipFill>
          <a:blip r:embed="rId2"/>
          <a:srcRect/>
          <a:stretch>
            <a:fillRect/>
          </a:stretch>
        </p:blipFill>
        <p:spPr bwMode="auto">
          <a:xfrm>
            <a:off x="609600" y="1828800"/>
            <a:ext cx="8229600" cy="3635375"/>
          </a:xfrm>
          <a:prstGeom prst="rect">
            <a:avLst/>
          </a:prstGeom>
          <a:noFill/>
          <a:ln w="9525">
            <a:noFill/>
            <a:miter lim="800000"/>
            <a:headEnd/>
            <a:tailEnd/>
          </a:ln>
        </p:spPr>
      </p:pic>
      <p:sp>
        <p:nvSpPr>
          <p:cNvPr id="17410" name="Text Box 3"/>
          <p:cNvSpPr txBox="1">
            <a:spLocks noChangeArrowheads="1"/>
          </p:cNvSpPr>
          <p:nvPr/>
        </p:nvSpPr>
        <p:spPr bwMode="auto">
          <a:xfrm>
            <a:off x="2362200" y="5943600"/>
            <a:ext cx="4572000" cy="457200"/>
          </a:xfrm>
          <a:prstGeom prst="rect">
            <a:avLst/>
          </a:prstGeom>
          <a:noFill/>
          <a:ln w="9525">
            <a:noFill/>
            <a:miter lim="800000"/>
            <a:headEnd/>
            <a:tailEnd/>
          </a:ln>
        </p:spPr>
        <p:txBody>
          <a:bodyPr>
            <a:spAutoFit/>
          </a:bodyPr>
          <a:lstStyle/>
          <a:p>
            <a:pPr>
              <a:spcBef>
                <a:spcPct val="50000"/>
              </a:spcBef>
            </a:pPr>
            <a:r>
              <a:rPr lang="en-US"/>
              <a:t>           </a:t>
            </a:r>
            <a:r>
              <a:rPr lang="en-US" sz="2400">
                <a:solidFill>
                  <a:schemeClr val="folHlink"/>
                </a:solidFill>
              </a:rPr>
              <a:t>THE ASTROLABE</a:t>
            </a:r>
            <a:r>
              <a:rPr lang="en-US" sz="2400"/>
              <a:t>  </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lboa_25188_lg.gif"/>
          <p:cNvPicPr>
            <a:picLocks noChangeAspect="1"/>
          </p:cNvPicPr>
          <p:nvPr/>
        </p:nvPicPr>
        <p:blipFill>
          <a:blip r:embed="rId2"/>
          <a:stretch>
            <a:fillRect/>
          </a:stretch>
        </p:blipFill>
        <p:spPr>
          <a:xfrm>
            <a:off x="228600" y="914400"/>
            <a:ext cx="3563938" cy="4876800"/>
          </a:xfrm>
          <a:prstGeom prst="rect">
            <a:avLst/>
          </a:prstGeom>
          <a:ln>
            <a:noFill/>
          </a:ln>
          <a:effectLst>
            <a:outerShdw blurRad="292100" dist="139700" dir="2700000" algn="tl" rotWithShape="0">
              <a:srgbClr val="333333">
                <a:alpha val="65000"/>
              </a:srgbClr>
            </a:outerShdw>
          </a:effectLst>
        </p:spPr>
      </p:pic>
      <p:pic>
        <p:nvPicPr>
          <p:cNvPr id="54274" name="Picture 6" descr="Balboamap"/>
          <p:cNvPicPr>
            <a:picLocks noChangeAspect="1" noChangeArrowheads="1"/>
          </p:cNvPicPr>
          <p:nvPr/>
        </p:nvPicPr>
        <p:blipFill>
          <a:blip r:embed="rId3"/>
          <a:srcRect/>
          <a:stretch>
            <a:fillRect/>
          </a:stretch>
        </p:blipFill>
        <p:spPr bwMode="auto">
          <a:xfrm>
            <a:off x="3952875" y="1371600"/>
            <a:ext cx="5191125" cy="35655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6" descr="magellan-map"/>
          <p:cNvPicPr>
            <a:picLocks noChangeAspect="1" noChangeArrowheads="1"/>
          </p:cNvPicPr>
          <p:nvPr/>
        </p:nvPicPr>
        <p:blipFill>
          <a:blip r:embed="rId2"/>
          <a:srcRect/>
          <a:stretch>
            <a:fillRect/>
          </a:stretch>
        </p:blipFill>
        <p:spPr bwMode="auto">
          <a:xfrm>
            <a:off x="457200" y="1295400"/>
            <a:ext cx="7839075" cy="45529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066800"/>
            <a:ext cx="8229600" cy="5059363"/>
          </a:xfrm>
        </p:spPr>
        <p:txBody>
          <a:bodyPr>
            <a:normAutofit/>
          </a:bodyPr>
          <a:lstStyle/>
          <a:p>
            <a:pPr marL="609600" indent="-609600" eaLnBrk="1" hangingPunct="1">
              <a:lnSpc>
                <a:spcPct val="90000"/>
              </a:lnSpc>
              <a:buFont typeface="Wingdings" pitchFamily="2" charset="2"/>
              <a:buNone/>
              <a:defRPr/>
            </a:pPr>
            <a:r>
              <a:rPr lang="en-US" sz="1800" b="1" smtClean="0">
                <a:solidFill>
                  <a:schemeClr val="folHlink"/>
                </a:solidFill>
              </a:rPr>
              <a:t>EUROPEAN COUNTRIES BEGAN TO DOMINATE THE AMERICAS FROM THE 1500S TO THE 1700S</a:t>
            </a:r>
          </a:p>
          <a:p>
            <a:pPr marL="609600" indent="-609600" eaLnBrk="1" hangingPunct="1">
              <a:lnSpc>
                <a:spcPct val="90000"/>
              </a:lnSpc>
              <a:buFont typeface="Wingdings" pitchFamily="2" charset="2"/>
              <a:buNone/>
              <a:defRPr/>
            </a:pPr>
            <a:r>
              <a:rPr lang="en-US" sz="1800" b="1" smtClean="0">
                <a:solidFill>
                  <a:schemeClr val="folHlink"/>
                </a:solidFill>
              </a:rPr>
              <a:t>THE DOMINATION BY ONE COUNTRY OF THE POLITICAL/ECONOMIC LIFE OF ANOTHER COUNTRY IS KNOWN AS </a:t>
            </a:r>
            <a:r>
              <a:rPr lang="en-US" sz="1800" b="1" smtClean="0"/>
              <a:t>IMPERIALISM</a:t>
            </a:r>
          </a:p>
          <a:p>
            <a:pPr marL="609600" indent="-609600" eaLnBrk="1" hangingPunct="1">
              <a:lnSpc>
                <a:spcPct val="90000"/>
              </a:lnSpc>
              <a:buFont typeface="Wingdings" pitchFamily="2" charset="2"/>
              <a:buNone/>
              <a:defRPr/>
            </a:pPr>
            <a:endParaRPr lang="en-US" sz="1800" b="1" smtClean="0"/>
          </a:p>
          <a:p>
            <a:pPr marL="609600" indent="-609600" eaLnBrk="1" hangingPunct="1">
              <a:lnSpc>
                <a:spcPct val="90000"/>
              </a:lnSpc>
              <a:buFont typeface="Wingdings" pitchFamily="2" charset="2"/>
              <a:buNone/>
              <a:defRPr/>
            </a:pPr>
            <a:r>
              <a:rPr lang="en-US" sz="1800" b="1" smtClean="0"/>
              <a:t>1) SPANISH CONQUISTADORS</a:t>
            </a:r>
          </a:p>
          <a:p>
            <a:pPr marL="609600" indent="-609600">
              <a:buFont typeface="Wingdings" pitchFamily="2" charset="2"/>
              <a:buNone/>
              <a:defRPr/>
            </a:pPr>
            <a:r>
              <a:rPr lang="en-US" sz="1800" b="1" smtClean="0">
                <a:solidFill>
                  <a:schemeClr val="folHlink"/>
                </a:solidFill>
              </a:rPr>
              <a:t>-THE SPANISH AND THE PORTUGUESE WERE THE FIRST IN ESTABLISHING COLONIAL EMPIRES IN THE AMERICAS.</a:t>
            </a:r>
          </a:p>
          <a:p>
            <a:pPr marL="609600" indent="-609600">
              <a:buFont typeface="Wingdings" pitchFamily="2" charset="2"/>
              <a:buNone/>
              <a:defRPr/>
            </a:pPr>
            <a:r>
              <a:rPr lang="en-US" sz="1800" b="1" smtClean="0">
                <a:solidFill>
                  <a:schemeClr val="folHlink"/>
                </a:solidFill>
              </a:rPr>
              <a:t>-INSTEAD OF FINANCING EXPEDITIONS DIRECTLY, SPANISH RULERS GRANTED </a:t>
            </a:r>
            <a:r>
              <a:rPr lang="en-US" sz="1800" b="1" smtClean="0"/>
              <a:t>CONQUISTADORS</a:t>
            </a:r>
            <a:r>
              <a:rPr lang="en-US" sz="1800" b="1" smtClean="0">
                <a:solidFill>
                  <a:schemeClr val="folHlink"/>
                </a:solidFill>
              </a:rPr>
              <a:t>, OR CONQUERORS, THE RIGHT TO ESTABLISH OUTPOSTS IN THE AMERICAS.</a:t>
            </a:r>
          </a:p>
          <a:p>
            <a:pPr marL="609600" indent="-609600">
              <a:buFont typeface="Wingdings" pitchFamily="2" charset="2"/>
              <a:buNone/>
              <a:defRPr/>
            </a:pPr>
            <a:r>
              <a:rPr lang="en-US" sz="1800" b="1" smtClean="0">
                <a:solidFill>
                  <a:schemeClr val="folHlink"/>
                </a:solidFill>
              </a:rPr>
              <a:t>- IN EXCHANGE FOR THIS RIGHT, THE CONQUISTADORS AGREED TO GIVE A PERCENTAGE OF ANY TREASURE FOUND TO THE KING. </a:t>
            </a:r>
          </a:p>
          <a:p>
            <a:pPr marL="609600" indent="-609600">
              <a:buFont typeface="Wingdings" pitchFamily="2" charset="2"/>
              <a:buNone/>
              <a:defRPr/>
            </a:pPr>
            <a:r>
              <a:rPr lang="en-US" sz="1800" b="1" smtClean="0">
                <a:solidFill>
                  <a:schemeClr val="folHlink"/>
                </a:solidFill>
              </a:rPr>
              <a:t>-THUS, THE SPANISH RULERS LAUNCHED EXPEDITIONS AT LITTLE RISK OR COST TO THEMSELVES.</a:t>
            </a:r>
          </a:p>
        </p:txBody>
      </p:sp>
      <p:sp>
        <p:nvSpPr>
          <p:cNvPr id="56322" name="Text Box 4"/>
          <p:cNvSpPr txBox="1">
            <a:spLocks noChangeArrowheads="1"/>
          </p:cNvSpPr>
          <p:nvPr/>
        </p:nvSpPr>
        <p:spPr bwMode="auto">
          <a:xfrm>
            <a:off x="990600" y="533400"/>
            <a:ext cx="7315200" cy="457200"/>
          </a:xfrm>
          <a:prstGeom prst="rect">
            <a:avLst/>
          </a:prstGeom>
          <a:noFill/>
          <a:ln w="9525">
            <a:noFill/>
            <a:miter lim="800000"/>
            <a:headEnd/>
            <a:tailEnd/>
          </a:ln>
        </p:spPr>
        <p:txBody>
          <a:bodyPr>
            <a:spAutoFit/>
          </a:bodyPr>
          <a:lstStyle/>
          <a:p>
            <a:pPr>
              <a:spcBef>
                <a:spcPct val="50000"/>
              </a:spcBef>
            </a:pPr>
            <a:r>
              <a:rPr lang="en-US"/>
              <a:t>       </a:t>
            </a:r>
            <a:r>
              <a:rPr lang="en-US" sz="2400">
                <a:solidFill>
                  <a:schemeClr val="folHlink"/>
                </a:solidFill>
              </a:rPr>
              <a:t>G. IMPERIALISM  IN THE AMERICAS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57200" y="277813"/>
            <a:ext cx="8229600" cy="636587"/>
          </a:xfrm>
        </p:spPr>
        <p:txBody>
          <a:bodyPr/>
          <a:lstStyle/>
          <a:p>
            <a:r>
              <a:rPr lang="en-US" sz="2800" smtClean="0">
                <a:solidFill>
                  <a:schemeClr val="folHlink"/>
                </a:solidFill>
                <a:effectLst/>
              </a:rPr>
              <a:t>G. IMPERIALISM  IN THE AMERICAS (Pg 2)</a:t>
            </a:r>
          </a:p>
        </p:txBody>
      </p:sp>
      <p:sp>
        <p:nvSpPr>
          <p:cNvPr id="91139" name="Rectangle 3"/>
          <p:cNvSpPr>
            <a:spLocks noGrp="1" noChangeArrowheads="1"/>
          </p:cNvSpPr>
          <p:nvPr>
            <p:ph type="body" idx="1"/>
          </p:nvPr>
        </p:nvSpPr>
        <p:spPr>
          <a:xfrm>
            <a:off x="457200" y="990600"/>
            <a:ext cx="8229600" cy="5140325"/>
          </a:xfrm>
        </p:spPr>
        <p:txBody>
          <a:bodyPr/>
          <a:lstStyle/>
          <a:p>
            <a:pPr marL="609600" indent="-609600">
              <a:buFont typeface="Wingdings" pitchFamily="2" charset="2"/>
              <a:buNone/>
              <a:defRPr/>
            </a:pPr>
            <a:endParaRPr lang="en-US" sz="2400" smtClean="0">
              <a:effectLst/>
            </a:endParaRPr>
          </a:p>
          <a:p>
            <a:pPr marL="609600" indent="-609600">
              <a:buFont typeface="Wingdings" pitchFamily="2" charset="2"/>
              <a:buNone/>
              <a:defRPr/>
            </a:pPr>
            <a:r>
              <a:rPr lang="en-US" sz="2000" b="1" smtClean="0"/>
              <a:t>A) HERNAN CORTES</a:t>
            </a:r>
          </a:p>
          <a:p>
            <a:pPr marL="609600" indent="-609600">
              <a:buFont typeface="Wingdings" pitchFamily="2" charset="2"/>
              <a:buNone/>
              <a:defRPr/>
            </a:pPr>
            <a:endParaRPr lang="en-US" sz="2000" b="1" smtClean="0">
              <a:solidFill>
                <a:schemeClr val="folHlink"/>
              </a:solidFill>
            </a:endParaRPr>
          </a:p>
          <a:p>
            <a:pPr marL="609600" indent="-609600" eaLnBrk="1" hangingPunct="1">
              <a:lnSpc>
                <a:spcPct val="80000"/>
              </a:lnSpc>
              <a:buFont typeface="Wingdings" pitchFamily="2" charset="2"/>
              <a:buNone/>
              <a:defRPr/>
            </a:pPr>
            <a:r>
              <a:rPr lang="en-US" sz="2000" b="1" smtClean="0">
                <a:solidFill>
                  <a:schemeClr val="folHlink"/>
                </a:solidFill>
              </a:rPr>
              <a:t>-IN 1519, HERNANDO CORTES LANDED OFF THE COAST OF MEXICO IN SEARCH OF GOLD. </a:t>
            </a:r>
          </a:p>
          <a:p>
            <a:pPr marL="609600" indent="-609600" eaLnBrk="1" hangingPunct="1">
              <a:lnSpc>
                <a:spcPct val="80000"/>
              </a:lnSpc>
              <a:defRPr/>
            </a:pPr>
            <a:endParaRPr lang="en-US" sz="2000" b="1" smtClean="0">
              <a:solidFill>
                <a:schemeClr val="folHlink"/>
              </a:solidFill>
            </a:endParaRPr>
          </a:p>
          <a:p>
            <a:pPr marL="609600" indent="-609600" eaLnBrk="1" hangingPunct="1">
              <a:lnSpc>
                <a:spcPct val="80000"/>
              </a:lnSpc>
              <a:buFont typeface="Wingdings" pitchFamily="2" charset="2"/>
              <a:buNone/>
              <a:defRPr/>
            </a:pPr>
            <a:r>
              <a:rPr lang="en-US" sz="2000" b="1" smtClean="0">
                <a:solidFill>
                  <a:schemeClr val="folHlink"/>
                </a:solidFill>
              </a:rPr>
              <a:t>-IN ORDER TO DEFEAT THE POWERFUL AZTECS THAT CONTROLLED THE AREA, CORTES ENLISTED VARIOUS NATIVE TRIBES THAT DISLIKED THE AZTECS. </a:t>
            </a:r>
          </a:p>
          <a:p>
            <a:pPr marL="609600" indent="-609600" eaLnBrk="1" hangingPunct="1">
              <a:lnSpc>
                <a:spcPct val="80000"/>
              </a:lnSpc>
              <a:defRPr/>
            </a:pPr>
            <a:endParaRPr lang="en-US" sz="2000" b="1" smtClean="0">
              <a:solidFill>
                <a:schemeClr val="folHlink"/>
              </a:solidFill>
            </a:endParaRPr>
          </a:p>
          <a:p>
            <a:pPr marL="609600" indent="-609600" eaLnBrk="1" hangingPunct="1">
              <a:lnSpc>
                <a:spcPct val="80000"/>
              </a:lnSpc>
              <a:buFont typeface="Wingdings" pitchFamily="2" charset="2"/>
              <a:buNone/>
              <a:defRPr/>
            </a:pPr>
            <a:r>
              <a:rPr lang="en-US" sz="2000" b="1" smtClean="0">
                <a:solidFill>
                  <a:schemeClr val="folHlink"/>
                </a:solidFill>
              </a:rPr>
              <a:t>-WITHIN A FEW YEARS, THE AZTEC EMPIRE CRUMBLED AND SPAIN WAS IN CONTROL. </a:t>
            </a:r>
          </a:p>
          <a:p>
            <a:pPr marL="609600" indent="-609600">
              <a:buFont typeface="Wingdings" pitchFamily="2" charset="2"/>
              <a:buNone/>
              <a:defRPr/>
            </a:pPr>
            <a:endParaRPr lang="en-US" sz="2000" b="1" smtClean="0">
              <a:solidFill>
                <a:schemeClr val="folHlink"/>
              </a:solidFill>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rtes-Hernando-LOC.jpg"/>
          <p:cNvPicPr>
            <a:picLocks noGrp="1" noChangeAspect="1"/>
          </p:cNvPicPr>
          <p:nvPr>
            <p:ph sz="half" idx="4294967295"/>
          </p:nvPr>
        </p:nvPicPr>
        <p:blipFill>
          <a:blip r:embed="rId2"/>
          <a:stretch>
            <a:fillRect/>
          </a:stretch>
        </p:blipFill>
        <p:spPr>
          <a:xfrm>
            <a:off x="2139950" y="917575"/>
            <a:ext cx="4572000" cy="5410200"/>
          </a:xfrm>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52400" y="277813"/>
            <a:ext cx="8534400" cy="1139825"/>
          </a:xfrm>
        </p:spPr>
        <p:txBody>
          <a:bodyPr/>
          <a:lstStyle/>
          <a:p>
            <a:r>
              <a:rPr lang="en-US" sz="3200" smtClean="0">
                <a:solidFill>
                  <a:schemeClr val="folHlink"/>
                </a:solidFill>
                <a:effectLst/>
              </a:rPr>
              <a:t>G. IMPERIALISM  IN THE AMERICAS (Pg 3)</a:t>
            </a:r>
          </a:p>
        </p:txBody>
      </p:sp>
      <p:sp>
        <p:nvSpPr>
          <p:cNvPr id="9216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200" b="1" smtClean="0">
                <a:solidFill>
                  <a:schemeClr val="folHlink"/>
                </a:solidFill>
              </a:rPr>
              <a:t>B) FRANCISCO PIZARRO</a:t>
            </a:r>
          </a:p>
          <a:p>
            <a:pPr eaLnBrk="1" hangingPunct="1">
              <a:lnSpc>
                <a:spcPct val="90000"/>
              </a:lnSpc>
              <a:buFont typeface="Wingdings" pitchFamily="2" charset="2"/>
              <a:buNone/>
              <a:defRPr/>
            </a:pPr>
            <a:endParaRPr lang="en-US" sz="2200" b="1" smtClean="0">
              <a:solidFill>
                <a:schemeClr val="folHlink"/>
              </a:solidFill>
            </a:endParaRPr>
          </a:p>
          <a:p>
            <a:pPr eaLnBrk="1" hangingPunct="1">
              <a:lnSpc>
                <a:spcPct val="90000"/>
              </a:lnSpc>
              <a:buFont typeface="Wingdings" pitchFamily="2" charset="2"/>
              <a:buNone/>
              <a:defRPr/>
            </a:pPr>
            <a:endParaRPr lang="en-US" sz="2200" b="1" smtClean="0"/>
          </a:p>
          <a:p>
            <a:pPr eaLnBrk="1" hangingPunct="1">
              <a:lnSpc>
                <a:spcPct val="90000"/>
              </a:lnSpc>
              <a:buFont typeface="Wingdings" pitchFamily="2" charset="2"/>
              <a:buNone/>
              <a:defRPr/>
            </a:pPr>
            <a:r>
              <a:rPr lang="en-US" sz="2200" b="1" smtClean="0"/>
              <a:t>-IN 1527, FRANCISCO PIZARRO LANDED ON THE PACIFIC COAST OF SOUTH AMERICA.</a:t>
            </a:r>
          </a:p>
          <a:p>
            <a:pPr eaLnBrk="1" hangingPunct="1">
              <a:lnSpc>
                <a:spcPct val="90000"/>
              </a:lnSpc>
              <a:defRPr/>
            </a:pPr>
            <a:endParaRPr lang="en-US" sz="2200" b="1" smtClean="0"/>
          </a:p>
          <a:p>
            <a:pPr eaLnBrk="1" hangingPunct="1">
              <a:lnSpc>
                <a:spcPct val="90000"/>
              </a:lnSpc>
              <a:buFont typeface="Wingdings" pitchFamily="2" charset="2"/>
              <a:buNone/>
              <a:defRPr/>
            </a:pPr>
            <a:r>
              <a:rPr lang="en-US" sz="2200" b="1" smtClean="0"/>
              <a:t>-PIZARRO LED AN ADVANCEMENT TO TAKE OVER LANDS OF THE INCAN CIVILIZATION. </a:t>
            </a:r>
          </a:p>
          <a:p>
            <a:pPr eaLnBrk="1" hangingPunct="1">
              <a:lnSpc>
                <a:spcPct val="90000"/>
              </a:lnSpc>
              <a:defRPr/>
            </a:pPr>
            <a:endParaRPr lang="en-US" sz="2200" b="1" smtClean="0"/>
          </a:p>
          <a:p>
            <a:pPr eaLnBrk="1" hangingPunct="1">
              <a:lnSpc>
                <a:spcPct val="90000"/>
              </a:lnSpc>
              <a:buFont typeface="Wingdings" pitchFamily="2" charset="2"/>
              <a:buNone/>
              <a:defRPr/>
            </a:pPr>
            <a:r>
              <a:rPr lang="en-US" sz="2200" b="1" smtClean="0"/>
              <a:t>-BY 1535, PIZARRO CONTROLLED MUCH OF LAND CONTROLLED BY THE INCAS.</a:t>
            </a:r>
          </a:p>
          <a:p>
            <a:pPr>
              <a:lnSpc>
                <a:spcPct val="90000"/>
              </a:lnSpc>
              <a:buFont typeface="Wingdings" pitchFamily="2" charset="2"/>
              <a:buNone/>
              <a:defRPr/>
            </a:pPr>
            <a:endParaRPr lang="en-US" sz="2400" b="1" smtClean="0">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rancisco-Pizarro-um1540.png"/>
          <p:cNvPicPr>
            <a:picLocks noGrp="1" noChangeAspect="1"/>
          </p:cNvPicPr>
          <p:nvPr>
            <p:ph sz="half" idx="4294967295"/>
          </p:nvPr>
        </p:nvPicPr>
        <p:blipFill>
          <a:blip r:embed="rId2"/>
          <a:stretch>
            <a:fillRect/>
          </a:stretch>
        </p:blipFill>
        <p:spPr>
          <a:xfrm>
            <a:off x="2370527" y="917575"/>
            <a:ext cx="3960423" cy="5410200"/>
          </a:xfrm>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500188"/>
            <a:ext cx="9144000" cy="5357812"/>
          </a:xfrm>
        </p:spPr>
        <p:txBody>
          <a:bodyPr>
            <a:normAutofit/>
          </a:bodyPr>
          <a:lstStyle/>
          <a:p>
            <a:pPr eaLnBrk="1" hangingPunct="1">
              <a:lnSpc>
                <a:spcPct val="80000"/>
              </a:lnSpc>
              <a:buFont typeface="Wingdings" pitchFamily="2" charset="2"/>
              <a:buNone/>
              <a:defRPr/>
            </a:pPr>
            <a:r>
              <a:rPr lang="en-US" sz="2000" b="1" smtClean="0">
                <a:solidFill>
                  <a:schemeClr val="folHlink"/>
                </a:solidFill>
              </a:rPr>
              <a:t>2. SPANISH VICTORY</a:t>
            </a:r>
          </a:p>
          <a:p>
            <a:pPr eaLnBrk="1" hangingPunct="1">
              <a:lnSpc>
                <a:spcPct val="80000"/>
              </a:lnSpc>
              <a:buFont typeface="Wingdings" pitchFamily="2" charset="2"/>
              <a:buNone/>
              <a:defRPr/>
            </a:pPr>
            <a:endParaRPr lang="en-US" sz="2000" b="1" smtClean="0"/>
          </a:p>
          <a:p>
            <a:pPr eaLnBrk="1" hangingPunct="1">
              <a:lnSpc>
                <a:spcPct val="80000"/>
              </a:lnSpc>
              <a:buFont typeface="Wingdings" pitchFamily="2" charset="2"/>
              <a:buNone/>
              <a:defRPr/>
            </a:pPr>
            <a:r>
              <a:rPr lang="en-US" sz="2000" b="1" smtClean="0"/>
              <a:t>-THERE WERE VARIOUS REASONS WHY THE SPANISH DEFEATED THE NATIVES QUITE RAPIDLY</a:t>
            </a:r>
          </a:p>
          <a:p>
            <a:pPr lvl="1" eaLnBrk="1" hangingPunct="1">
              <a:lnSpc>
                <a:spcPct val="80000"/>
              </a:lnSpc>
              <a:defRPr/>
            </a:pPr>
            <a:endParaRPr lang="en-US" sz="2000" b="1" smtClean="0"/>
          </a:p>
          <a:p>
            <a:pPr lvl="1" eaLnBrk="1" hangingPunct="1">
              <a:lnSpc>
                <a:spcPct val="80000"/>
              </a:lnSpc>
              <a:buFontTx/>
              <a:buNone/>
              <a:defRPr/>
            </a:pPr>
            <a:r>
              <a:rPr lang="en-US" sz="2000" b="1" smtClean="0"/>
              <a:t>A. THE SPANISH HAD BETTER WEAPONS (GUNS AND CANNONS)</a:t>
            </a:r>
          </a:p>
          <a:p>
            <a:pPr lvl="1" eaLnBrk="1" hangingPunct="1">
              <a:lnSpc>
                <a:spcPct val="80000"/>
              </a:lnSpc>
              <a:buFontTx/>
              <a:buNone/>
              <a:defRPr/>
            </a:pPr>
            <a:endParaRPr lang="en-US" sz="2000" b="1" smtClean="0"/>
          </a:p>
          <a:p>
            <a:pPr lvl="1" eaLnBrk="1" hangingPunct="1">
              <a:lnSpc>
                <a:spcPct val="80000"/>
              </a:lnSpc>
              <a:buFontTx/>
              <a:buNone/>
              <a:defRPr/>
            </a:pPr>
            <a:r>
              <a:rPr lang="en-US" sz="2000" b="1" smtClean="0"/>
              <a:t>B. THE SPANISH HAD HORSES THAT HELPED MOVE ARMIES RAPIDLY, ALSO THE NATIVES HAD NEVER SEEN HORSES AND BELIEVED THE SPANISH THAT WERE RIDING THEM WERE GODS</a:t>
            </a:r>
          </a:p>
          <a:p>
            <a:pPr lvl="1" eaLnBrk="1" hangingPunct="1">
              <a:lnSpc>
                <a:spcPct val="80000"/>
              </a:lnSpc>
              <a:defRPr/>
            </a:pPr>
            <a:endParaRPr lang="en-US" sz="2000" b="1" smtClean="0"/>
          </a:p>
          <a:p>
            <a:pPr lvl="1" eaLnBrk="1" hangingPunct="1">
              <a:lnSpc>
                <a:spcPct val="80000"/>
              </a:lnSpc>
              <a:buFontTx/>
              <a:buNone/>
              <a:defRPr/>
            </a:pPr>
            <a:r>
              <a:rPr lang="en-US" sz="2000" b="1" smtClean="0"/>
              <a:t>C. DISEASE PLAYED A HUGE ROLE IN THE SPANISH VICTORIES, THE NATIVES HAD NO IMMUNITY TO MANY DISEASES CARRIED BY THE EUROPEANS</a:t>
            </a:r>
          </a:p>
          <a:p>
            <a:pPr lvl="1" eaLnBrk="1" hangingPunct="1">
              <a:lnSpc>
                <a:spcPct val="80000"/>
              </a:lnSpc>
              <a:defRPr/>
            </a:pPr>
            <a:endParaRPr lang="en-US" sz="2000" b="1" smtClean="0"/>
          </a:p>
          <a:p>
            <a:pPr lvl="1" eaLnBrk="1" hangingPunct="1">
              <a:lnSpc>
                <a:spcPct val="80000"/>
              </a:lnSpc>
              <a:buFontTx/>
              <a:buNone/>
              <a:defRPr/>
            </a:pPr>
            <a:r>
              <a:rPr lang="en-US" sz="2000" b="1" smtClean="0"/>
              <a:t>D. MANY NATIVE TRIBES DISLIKES THE AZTECS AND INCAS AND HAD HELPED THE SPANISH CONQUISTADORS</a:t>
            </a:r>
          </a:p>
          <a:p>
            <a:pPr eaLnBrk="1" hangingPunct="1">
              <a:lnSpc>
                <a:spcPct val="80000"/>
              </a:lnSpc>
              <a:defRPr/>
            </a:pPr>
            <a:endParaRPr lang="en-US" sz="2000" b="1" smtClean="0"/>
          </a:p>
        </p:txBody>
      </p:sp>
      <p:sp>
        <p:nvSpPr>
          <p:cNvPr id="61442" name="Text Box 4"/>
          <p:cNvSpPr txBox="1">
            <a:spLocks noChangeArrowheads="1"/>
          </p:cNvSpPr>
          <p:nvPr/>
        </p:nvSpPr>
        <p:spPr bwMode="auto">
          <a:xfrm>
            <a:off x="838200" y="609600"/>
            <a:ext cx="7391400" cy="519113"/>
          </a:xfrm>
          <a:prstGeom prst="rect">
            <a:avLst/>
          </a:prstGeom>
          <a:noFill/>
          <a:ln w="9525">
            <a:noFill/>
            <a:miter lim="800000"/>
            <a:headEnd/>
            <a:tailEnd/>
          </a:ln>
        </p:spPr>
        <p:txBody>
          <a:bodyPr>
            <a:spAutoFit/>
          </a:bodyPr>
          <a:lstStyle/>
          <a:p>
            <a:pPr>
              <a:spcBef>
                <a:spcPct val="50000"/>
              </a:spcBef>
            </a:pPr>
            <a:r>
              <a:rPr lang="en-US" sz="2800">
                <a:solidFill>
                  <a:schemeClr val="folHlink"/>
                </a:solidFill>
              </a:rPr>
              <a:t>G. IMPERIALISM  IN THE AMERICAS (Pg 3)</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a:spLocks noGrp="1"/>
          </p:cNvSpPr>
          <p:nvPr>
            <p:ph idx="4294967295"/>
          </p:nvPr>
        </p:nvSpPr>
        <p:spPr>
          <a:xfrm>
            <a:off x="457200" y="990600"/>
            <a:ext cx="8229600" cy="5135563"/>
          </a:xfrm>
        </p:spPr>
        <p:txBody>
          <a:bodyPr/>
          <a:lstStyle/>
          <a:p>
            <a:pPr eaLnBrk="1" hangingPunct="1">
              <a:buFont typeface="Wingdings" pitchFamily="2" charset="2"/>
              <a:buNone/>
              <a:defRPr/>
            </a:pPr>
            <a:r>
              <a:rPr lang="en-US" sz="1800" b="1" smtClean="0">
                <a:solidFill>
                  <a:schemeClr val="folHlink"/>
                </a:solidFill>
              </a:rPr>
              <a:t>-WITHIN 15 YEARS, TWO OF THE MOST POWERFUL EMPIRES IN THE AMERICAS, THE AZTECS AND THE INCAS HAD      FALLEN TO THE SPANISH CONQUISTADORS</a:t>
            </a:r>
          </a:p>
          <a:p>
            <a:pPr eaLnBrk="1" hangingPunct="1">
              <a:buFont typeface="Wingdings" pitchFamily="2" charset="2"/>
              <a:buNone/>
              <a:defRPr/>
            </a:pPr>
            <a:r>
              <a:rPr lang="en-US" sz="1800" b="1" smtClean="0">
                <a:solidFill>
                  <a:schemeClr val="folHlink"/>
                </a:solidFill>
              </a:rPr>
              <a:t>THE SPANISH BEGAN SETTING UP A STRONG CENTRALIZED GOVERNMENT IN THE AMERICAS THAT WOULD LAST FOR NEARLY 300 YEARS. </a:t>
            </a:r>
          </a:p>
          <a:p>
            <a:pPr eaLnBrk="1" hangingPunct="1">
              <a:buFont typeface="Wingdings" pitchFamily="2" charset="2"/>
              <a:buNone/>
              <a:defRPr/>
            </a:pPr>
            <a:r>
              <a:rPr lang="en-US" sz="1800" b="1" smtClean="0">
                <a:solidFill>
                  <a:schemeClr val="folHlink"/>
                </a:solidFill>
              </a:rPr>
              <a:t>-THE LANDS WERE DIVIDED INTO PROVINCES, EACH RULED BY A VICEROY. </a:t>
            </a:r>
          </a:p>
          <a:p>
            <a:pPr eaLnBrk="1" hangingPunct="1">
              <a:lnSpc>
                <a:spcPct val="90000"/>
              </a:lnSpc>
              <a:buFont typeface="Wingdings" pitchFamily="2" charset="2"/>
              <a:buNone/>
              <a:defRPr/>
            </a:pPr>
            <a:r>
              <a:rPr lang="en-US" sz="1800" b="1" smtClean="0">
                <a:solidFill>
                  <a:schemeClr val="folHlink"/>
                </a:solidFill>
              </a:rPr>
              <a:t>-THE SPANISH KING ALSO ESTABLISHED THE COUNCIL OF THE INDIES THAT MADE ALL THE LAWS FOR THE COLONIES. </a:t>
            </a:r>
          </a:p>
          <a:p>
            <a:pPr eaLnBrk="1" hangingPunct="1">
              <a:lnSpc>
                <a:spcPct val="80000"/>
              </a:lnSpc>
              <a:buFont typeface="Wingdings" pitchFamily="2" charset="2"/>
              <a:buNone/>
              <a:defRPr/>
            </a:pPr>
            <a:r>
              <a:rPr lang="en-US" sz="1800" b="1" smtClean="0">
                <a:solidFill>
                  <a:schemeClr val="folHlink"/>
                </a:solidFill>
              </a:rPr>
              <a:t>-IN THE EARLY 1500S, </a:t>
            </a:r>
            <a:r>
              <a:rPr lang="en-US" sz="1800" b="1" u="sng" smtClean="0">
                <a:solidFill>
                  <a:schemeClr val="folHlink"/>
                </a:solidFill>
              </a:rPr>
              <a:t>CONQUISTADORS</a:t>
            </a:r>
            <a:r>
              <a:rPr lang="en-US" sz="1800" b="1" smtClean="0">
                <a:solidFill>
                  <a:schemeClr val="folHlink"/>
                </a:solidFill>
              </a:rPr>
              <a:t>, SETTLERS AND CHRISTIAN MISSIONARIES FLOCKED TO THE SPANISH COLONIES. </a:t>
            </a:r>
          </a:p>
        </p:txBody>
      </p:sp>
      <p:sp>
        <p:nvSpPr>
          <p:cNvPr id="62466" name="Text Box 4"/>
          <p:cNvSpPr txBox="1">
            <a:spLocks noChangeArrowheads="1"/>
          </p:cNvSpPr>
          <p:nvPr/>
        </p:nvSpPr>
        <p:spPr bwMode="auto">
          <a:xfrm>
            <a:off x="914400" y="457200"/>
            <a:ext cx="7467600" cy="519113"/>
          </a:xfrm>
          <a:prstGeom prst="rect">
            <a:avLst/>
          </a:prstGeom>
          <a:noFill/>
          <a:ln w="9525">
            <a:noFill/>
            <a:miter lim="800000"/>
            <a:headEnd/>
            <a:tailEnd/>
          </a:ln>
        </p:spPr>
        <p:txBody>
          <a:bodyPr>
            <a:spAutoFit/>
          </a:bodyPr>
          <a:lstStyle/>
          <a:p>
            <a:pPr>
              <a:spcBef>
                <a:spcPct val="50000"/>
              </a:spcBef>
            </a:pPr>
            <a:r>
              <a:rPr lang="en-US" sz="2800"/>
              <a:t>           </a:t>
            </a:r>
            <a:r>
              <a:rPr lang="en-US" sz="2800">
                <a:solidFill>
                  <a:schemeClr val="folHlink"/>
                </a:solidFill>
              </a:rPr>
              <a:t>H. THE SPANISH EMPIRE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16.jpg"/>
          <p:cNvPicPr>
            <a:picLocks noChangeAspect="1"/>
          </p:cNvPicPr>
          <p:nvPr/>
        </p:nvPicPr>
        <p:blipFill>
          <a:blip r:embed="rId2"/>
          <a:stretch>
            <a:fillRect/>
          </a:stretch>
        </p:blipFill>
        <p:spPr>
          <a:xfrm>
            <a:off x="1761692" y="-147611"/>
            <a:ext cx="5401107" cy="6773836"/>
          </a:xfrm>
          <a:prstGeom prst="rect">
            <a:avLst/>
          </a:prstGeom>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5.jpg"/>
          <p:cNvPicPr>
            <a:picLocks noChangeAspect="1"/>
          </p:cNvPicPr>
          <p:nvPr/>
        </p:nvPicPr>
        <p:blipFill>
          <a:blip r:embed="rId2"/>
          <a:stretch>
            <a:fillRect/>
          </a:stretch>
        </p:blipFill>
        <p:spPr>
          <a:xfrm>
            <a:off x="1981200" y="609600"/>
            <a:ext cx="4953000" cy="4886325"/>
          </a:xfrm>
          <a:prstGeom prst="rect">
            <a:avLst/>
          </a:prstGeom>
          <a:ln>
            <a:noFill/>
          </a:ln>
          <a:effectLst>
            <a:outerShdw blurRad="190500" algn="tl" rotWithShape="0">
              <a:srgbClr val="000000">
                <a:alpha val="70000"/>
              </a:srgbClr>
            </a:outerShdw>
          </a:effectLst>
        </p:spPr>
      </p:pic>
      <p:sp>
        <p:nvSpPr>
          <p:cNvPr id="18434" name="Text Box 3"/>
          <p:cNvSpPr txBox="1">
            <a:spLocks noChangeArrowheads="1"/>
          </p:cNvSpPr>
          <p:nvPr/>
        </p:nvSpPr>
        <p:spPr bwMode="auto">
          <a:xfrm>
            <a:off x="1752600" y="5791200"/>
            <a:ext cx="5562600" cy="519113"/>
          </a:xfrm>
          <a:prstGeom prst="rect">
            <a:avLst/>
          </a:prstGeom>
          <a:noFill/>
          <a:ln w="9525">
            <a:noFill/>
            <a:miter lim="800000"/>
            <a:headEnd/>
            <a:tailEnd/>
          </a:ln>
        </p:spPr>
        <p:txBody>
          <a:bodyPr>
            <a:spAutoFit/>
          </a:bodyPr>
          <a:lstStyle/>
          <a:p>
            <a:pPr>
              <a:spcBef>
                <a:spcPct val="50000"/>
              </a:spcBef>
            </a:pPr>
            <a:r>
              <a:rPr lang="en-US"/>
              <a:t>  </a:t>
            </a:r>
            <a:r>
              <a:rPr lang="en-US" sz="2800"/>
              <a:t>       </a:t>
            </a:r>
            <a:r>
              <a:rPr lang="en-US" sz="2400">
                <a:solidFill>
                  <a:schemeClr val="folHlink"/>
                </a:solidFill>
              </a:rPr>
              <a:t>THE MAGNETIC COMPASS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457200" y="277813"/>
            <a:ext cx="8229600" cy="788987"/>
          </a:xfrm>
        </p:spPr>
        <p:txBody>
          <a:bodyPr/>
          <a:lstStyle/>
          <a:p>
            <a:r>
              <a:rPr lang="en-US" sz="2800" smtClean="0">
                <a:effectLst/>
              </a:rPr>
              <a:t>I. SPANISH RULE</a:t>
            </a:r>
          </a:p>
        </p:txBody>
      </p:sp>
      <p:sp>
        <p:nvSpPr>
          <p:cNvPr id="93187" name="Rectangle 3"/>
          <p:cNvSpPr>
            <a:spLocks noGrp="1" noChangeArrowheads="1"/>
          </p:cNvSpPr>
          <p:nvPr>
            <p:ph type="body" idx="1"/>
          </p:nvPr>
        </p:nvSpPr>
        <p:spPr>
          <a:xfrm>
            <a:off x="457200" y="990600"/>
            <a:ext cx="8229600" cy="5562600"/>
          </a:xfrm>
        </p:spPr>
        <p:txBody>
          <a:bodyPr/>
          <a:lstStyle/>
          <a:p>
            <a:pPr eaLnBrk="1" hangingPunct="1">
              <a:lnSpc>
                <a:spcPct val="80000"/>
              </a:lnSpc>
              <a:buFont typeface="Wingdings" pitchFamily="2" charset="2"/>
              <a:buNone/>
              <a:defRPr/>
            </a:pPr>
            <a:endParaRPr lang="en-US" sz="1600" b="1" smtClean="0">
              <a:solidFill>
                <a:schemeClr val="folHlink"/>
              </a:solidFill>
            </a:endParaRPr>
          </a:p>
          <a:p>
            <a:pPr eaLnBrk="1" hangingPunct="1">
              <a:lnSpc>
                <a:spcPct val="80000"/>
              </a:lnSpc>
              <a:buFont typeface="Wingdings" pitchFamily="2" charset="2"/>
              <a:buNone/>
              <a:defRPr/>
            </a:pPr>
            <a:r>
              <a:rPr lang="en-US" sz="1800" b="1" smtClean="0">
                <a:solidFill>
                  <a:schemeClr val="folHlink"/>
                </a:solidFill>
              </a:rPr>
              <a:t>-</a:t>
            </a:r>
            <a:r>
              <a:rPr lang="en-US" sz="1800" smtClean="0">
                <a:solidFill>
                  <a:schemeClr val="folHlink"/>
                </a:solidFill>
              </a:rPr>
              <a:t>THE SPANISH GOVERNMENT GRANTED SETTLERS </a:t>
            </a:r>
            <a:r>
              <a:rPr lang="en-US" sz="1800" u="sng" smtClean="0"/>
              <a:t>ENCOMIENDAS</a:t>
            </a:r>
            <a:r>
              <a:rPr lang="en-US" sz="1800" smtClean="0">
                <a:solidFill>
                  <a:schemeClr val="folHlink"/>
                </a:solidFill>
              </a:rPr>
              <a:t>, OR RIGHTS TO DEMAND TAXES OR LABOR FROM THE NATIVES LIVING ON THE LAND.</a:t>
            </a:r>
          </a:p>
          <a:p>
            <a:pPr eaLnBrk="1" hangingPunct="1">
              <a:lnSpc>
                <a:spcPct val="80000"/>
              </a:lnSpc>
              <a:buFont typeface="Wingdings" pitchFamily="2" charset="2"/>
              <a:buNone/>
              <a:defRPr/>
            </a:pPr>
            <a:r>
              <a:rPr lang="en-US" sz="1800" smtClean="0">
                <a:solidFill>
                  <a:schemeClr val="folHlink"/>
                </a:solidFill>
              </a:rPr>
              <a:t>-THESE ENCOMIENDAS DEVELOPED INTO A SYSTEM OF FORCED LABOR WHICH</a:t>
            </a:r>
            <a:r>
              <a:rPr lang="en-US" sz="1800" b="1" smtClean="0">
                <a:solidFill>
                  <a:schemeClr val="folHlink"/>
                </a:solidFill>
              </a:rPr>
              <a:t> </a:t>
            </a:r>
            <a:r>
              <a:rPr lang="en-US" sz="1800" smtClean="0">
                <a:solidFill>
                  <a:schemeClr val="folHlink"/>
                </a:solidFill>
              </a:rPr>
              <a:t>BOUND THE NATIVES TO THE LAND. </a:t>
            </a:r>
          </a:p>
          <a:p>
            <a:pPr eaLnBrk="1" hangingPunct="1">
              <a:lnSpc>
                <a:spcPct val="80000"/>
              </a:lnSpc>
              <a:buFont typeface="Wingdings" pitchFamily="2" charset="2"/>
              <a:buNone/>
              <a:defRPr/>
            </a:pPr>
            <a:r>
              <a:rPr lang="en-US" sz="1800" smtClean="0">
                <a:solidFill>
                  <a:schemeClr val="folHlink"/>
                </a:solidFill>
              </a:rPr>
              <a:t>-MOST SETTLERS IN THE AMERICAS MADE FORTUNES BY EXPORTING CROPS AND RAW MATERIALS TO SPAIN. </a:t>
            </a:r>
          </a:p>
          <a:p>
            <a:pPr eaLnBrk="1" hangingPunct="1">
              <a:lnSpc>
                <a:spcPct val="80000"/>
              </a:lnSpc>
              <a:buFont typeface="Wingdings" pitchFamily="2" charset="2"/>
              <a:buNone/>
              <a:defRPr/>
            </a:pPr>
            <a:r>
              <a:rPr lang="en-US" sz="1800" smtClean="0">
                <a:solidFill>
                  <a:schemeClr val="folHlink"/>
                </a:solidFill>
              </a:rPr>
              <a:t>-FROM THE AMERICAS, THE MAIN EXPORTS WERE SUGAR CANE AND TOBACCO.  SUGAR CANE BECAME EXTREMELY PROFITABLE BECAUSE IT COULD BE REFINED INTO SUGAR, MOLASSES AND RUM. </a:t>
            </a:r>
          </a:p>
          <a:p>
            <a:pPr eaLnBrk="1" hangingPunct="1">
              <a:lnSpc>
                <a:spcPct val="80000"/>
              </a:lnSpc>
              <a:buFont typeface="Wingdings" pitchFamily="2" charset="2"/>
              <a:buNone/>
              <a:defRPr/>
            </a:pPr>
            <a:r>
              <a:rPr lang="en-US" sz="1800" smtClean="0">
                <a:solidFill>
                  <a:schemeClr val="folHlink"/>
                </a:solidFill>
              </a:rPr>
              <a:t>-TO INCREASE PROFITS, SETTLERS DEVELOPED PLANTATIONS, OR LARGE ESTATES THAT WERE FARMED BY WORKERS THAT LIVED THERE.</a:t>
            </a:r>
          </a:p>
          <a:p>
            <a:pPr eaLnBrk="1" hangingPunct="1">
              <a:lnSpc>
                <a:spcPct val="80000"/>
              </a:lnSpc>
              <a:buFont typeface="Wingdings" pitchFamily="2" charset="2"/>
              <a:buNone/>
              <a:defRPr/>
            </a:pPr>
            <a:r>
              <a:rPr lang="en-US" sz="1800" smtClean="0">
                <a:solidFill>
                  <a:schemeClr val="folHlink"/>
                </a:solidFill>
              </a:rPr>
              <a:t>-AT FIRST, THE SPANISH USED THE LOCAL NATIVES FOR THEIR WORKFORCE, HOWEVER CRUEL LABOR PRACTICES AND DISEASES KILLED OFF MANY OF THE NATIVES. </a:t>
            </a:r>
          </a:p>
          <a:p>
            <a:pPr eaLnBrk="1" hangingPunct="1">
              <a:lnSpc>
                <a:spcPct val="80000"/>
              </a:lnSpc>
              <a:buFont typeface="Wingdings" pitchFamily="2" charset="2"/>
              <a:buNone/>
              <a:defRPr/>
            </a:pPr>
            <a:r>
              <a:rPr lang="en-US" sz="1800" smtClean="0">
                <a:solidFill>
                  <a:schemeClr val="folHlink"/>
                </a:solidFill>
              </a:rPr>
              <a:t>-AN IDEA TO INCREASE THE WORKFORCE WAS TO REPLACE THE NATIVE WORKERS WITH SLAVES FROM AFRICA BECAUSE THEY COULD WITHSTAND HARD LABOR IN THE HOT CLIMATE. </a:t>
            </a:r>
          </a:p>
          <a:p>
            <a:pPr eaLnBrk="1" hangingPunct="1">
              <a:lnSpc>
                <a:spcPct val="80000"/>
              </a:lnSpc>
              <a:buFont typeface="Wingdings" pitchFamily="2" charset="2"/>
              <a:buNone/>
              <a:defRPr/>
            </a:pPr>
            <a:r>
              <a:rPr lang="en-US" sz="1800" smtClean="0">
                <a:solidFill>
                  <a:schemeClr val="folHlink"/>
                </a:solidFill>
              </a:rPr>
              <a:t>-THROUGHOUT THE YEARS, SPAIN BEGAN IMPORTING THOUSANDS OF AFRICAN SLAVES TO WORK ON THEIR PLANTATIONS.</a:t>
            </a:r>
          </a:p>
          <a:p>
            <a:pPr eaLnBrk="1" hangingPunct="1">
              <a:lnSpc>
                <a:spcPct val="80000"/>
              </a:lnSpc>
              <a:defRPr/>
            </a:pPr>
            <a:endParaRPr lang="en-US" sz="1800" smtClean="0">
              <a:solidFill>
                <a:schemeClr val="folHlink"/>
              </a:solidFill>
            </a:endParaRPr>
          </a:p>
          <a:p>
            <a:pPr eaLnBrk="1" hangingPunct="1">
              <a:lnSpc>
                <a:spcPct val="90000"/>
              </a:lnSpc>
              <a:buFont typeface="Wingdings" pitchFamily="2" charset="2"/>
              <a:buNone/>
              <a:defRPr/>
            </a:pPr>
            <a:endParaRPr lang="en-US" sz="1800" smtClean="0">
              <a:solidFill>
                <a:schemeClr val="folHlink"/>
              </a:solidFill>
            </a:endParaRPr>
          </a:p>
          <a:p>
            <a:pPr>
              <a:lnSpc>
                <a:spcPct val="90000"/>
              </a:lnSpc>
              <a:buFont typeface="Wingdings" pitchFamily="2" charset="2"/>
              <a:buNone/>
              <a:defRPr/>
            </a:pPr>
            <a:endParaRPr lang="en-US" sz="1400" smtClean="0">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dianslaves2.jpg"/>
          <p:cNvPicPr>
            <a:picLocks noGrp="1" noChangeAspect="1"/>
          </p:cNvPicPr>
          <p:nvPr>
            <p:ph sz="half" idx="4294967295"/>
          </p:nvPr>
        </p:nvPicPr>
        <p:blipFill>
          <a:blip r:embed="rId2"/>
          <a:stretch>
            <a:fillRect/>
          </a:stretch>
        </p:blipFill>
        <p:spPr>
          <a:xfrm>
            <a:off x="1911956" y="689278"/>
            <a:ext cx="4507288" cy="5930628"/>
          </a:xfrm>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219200"/>
            <a:ext cx="9144000" cy="5891213"/>
          </a:xfrm>
        </p:spPr>
        <p:txBody>
          <a:bodyPr>
            <a:normAutofit/>
          </a:bodyPr>
          <a:lstStyle/>
          <a:p>
            <a:pPr eaLnBrk="1" hangingPunct="1">
              <a:lnSpc>
                <a:spcPct val="80000"/>
              </a:lnSpc>
              <a:buFont typeface="Wingdings" pitchFamily="2" charset="2"/>
              <a:buNone/>
              <a:defRPr/>
            </a:pPr>
            <a:endParaRPr lang="en-US" sz="2200" smtClean="0"/>
          </a:p>
          <a:p>
            <a:pPr eaLnBrk="1" hangingPunct="1">
              <a:lnSpc>
                <a:spcPct val="80000"/>
              </a:lnSpc>
              <a:buFont typeface="Wingdings" pitchFamily="2" charset="2"/>
              <a:buNone/>
              <a:defRPr/>
            </a:pPr>
            <a:r>
              <a:rPr lang="en-US" sz="1800" b="1" smtClean="0">
                <a:solidFill>
                  <a:schemeClr val="folHlink"/>
                </a:solidFill>
                <a:effectLst/>
              </a:rPr>
              <a:t>-</a:t>
            </a:r>
            <a:r>
              <a:rPr lang="en-US" sz="1800" b="1" smtClean="0">
                <a:solidFill>
                  <a:schemeClr val="folHlink"/>
                </a:solidFill>
              </a:rPr>
              <a:t>SPAIN’S PROFITABLE AMERICAN EMPIRE ATTRACTED THE ATTENTION OF OTHER EUROPEAN COUNTRIES</a:t>
            </a:r>
          </a:p>
          <a:p>
            <a:pPr eaLnBrk="1" hangingPunct="1">
              <a:lnSpc>
                <a:spcPct val="80000"/>
              </a:lnSpc>
              <a:buFont typeface="Wingdings" pitchFamily="2" charset="2"/>
              <a:buNone/>
              <a:defRPr/>
            </a:pPr>
            <a:r>
              <a:rPr lang="en-US" sz="1800" smtClean="0">
                <a:solidFill>
                  <a:schemeClr val="folHlink"/>
                </a:solidFill>
              </a:rPr>
              <a:t>-</a:t>
            </a:r>
            <a:r>
              <a:rPr lang="en-US" sz="1800" b="1" smtClean="0">
                <a:solidFill>
                  <a:schemeClr val="folHlink"/>
                </a:solidFill>
              </a:rPr>
              <a:t>ENGLAND, FRANCE AND THE NETHERLANDS SOON JOINED IN THE EXPLORATIONS OF THE NEW WORLD. </a:t>
            </a:r>
          </a:p>
          <a:p>
            <a:pPr eaLnBrk="1" hangingPunct="1">
              <a:buFont typeface="Wingdings" pitchFamily="2" charset="2"/>
              <a:buNone/>
              <a:defRPr/>
            </a:pPr>
            <a:r>
              <a:rPr lang="en-US" sz="1800" b="1" smtClean="0">
                <a:solidFill>
                  <a:schemeClr val="folHlink"/>
                </a:solidFill>
              </a:rPr>
              <a:t>-DURING THE 1500’S AND 1600’S, EXPLORERS FOR THESE COUNTRIES CHARTED NORTH AMERICA IN SEARCH OF A NORTHWEST PASSAGE TO INDIA.</a:t>
            </a:r>
            <a:endParaRPr lang="en-US" sz="1800" smtClean="0">
              <a:solidFill>
                <a:schemeClr val="folHlink"/>
              </a:solidFill>
              <a:effectLst/>
            </a:endParaRPr>
          </a:p>
          <a:p>
            <a:pPr eaLnBrk="1" hangingPunct="1">
              <a:lnSpc>
                <a:spcPct val="80000"/>
              </a:lnSpc>
              <a:buFont typeface="Wingdings" pitchFamily="2" charset="2"/>
              <a:buNone/>
              <a:defRPr/>
            </a:pPr>
            <a:r>
              <a:rPr lang="en-US" sz="1800" b="1" smtClean="0">
                <a:solidFill>
                  <a:schemeClr val="folHlink"/>
                </a:solidFill>
                <a:effectLst/>
              </a:rPr>
              <a:t>-</a:t>
            </a:r>
            <a:r>
              <a:rPr lang="en-US" sz="1800" b="1" smtClean="0">
                <a:solidFill>
                  <a:schemeClr val="folHlink"/>
                </a:solidFill>
              </a:rPr>
              <a:t>EUROPEAN COUNTRIES CARRIED ABOUT A FIERCE COMPETITION TO GAIN A FOOTHOLD IN THE PROFITABLE TRADE WITH THE EAST AND IN THE NEW LANDS OF THE AMERICAS. </a:t>
            </a:r>
          </a:p>
          <a:p>
            <a:pPr eaLnBrk="1" hangingPunct="1">
              <a:lnSpc>
                <a:spcPct val="80000"/>
              </a:lnSpc>
              <a:buFont typeface="Wingdings" pitchFamily="2" charset="2"/>
              <a:buNone/>
              <a:defRPr/>
            </a:pPr>
            <a:r>
              <a:rPr lang="en-US" sz="1800" b="1" smtClean="0">
                <a:solidFill>
                  <a:schemeClr val="folHlink"/>
                </a:solidFill>
              </a:rPr>
              <a:t>-THE DUTCH FORMED THE DUTCH EAST INDIA COMPANY TO FINANCE FURTHER TRADING EXPEDITIONS AND ESTABLISH COLONIES. </a:t>
            </a:r>
          </a:p>
          <a:p>
            <a:pPr eaLnBrk="1" hangingPunct="1">
              <a:lnSpc>
                <a:spcPct val="80000"/>
              </a:lnSpc>
              <a:buFont typeface="Wingdings" pitchFamily="2" charset="2"/>
              <a:buNone/>
              <a:defRPr/>
            </a:pPr>
            <a:r>
              <a:rPr lang="en-US" sz="1800" b="1" smtClean="0">
                <a:solidFill>
                  <a:schemeClr val="folHlink"/>
                </a:solidFill>
              </a:rPr>
              <a:t>-THEY ATTACKED PORTUGUESE SHIPS AND TRADING STATIONS AND IN THE 1600S THE DUTCH REPLACED THE PORTUGUESE AS THE DOMINANT POWER IN EUROPEAN TRADE. </a:t>
            </a:r>
          </a:p>
          <a:p>
            <a:pPr eaLnBrk="1" hangingPunct="1">
              <a:lnSpc>
                <a:spcPct val="80000"/>
              </a:lnSpc>
              <a:buFont typeface="Wingdings" pitchFamily="2" charset="2"/>
              <a:buNone/>
              <a:defRPr/>
            </a:pPr>
            <a:r>
              <a:rPr lang="en-US" sz="1800" b="1" smtClean="0">
                <a:solidFill>
                  <a:schemeClr val="folHlink"/>
                </a:solidFill>
              </a:rPr>
              <a:t>-DUE TO INCREASED TENSIONS BETWEEN THE ASIAN RULERS OVER THE TRADE, THE EUROPEANS BEGAN TO FOCUS THEIR ATTENTIONS ON THE AMERICA’S.</a:t>
            </a:r>
          </a:p>
          <a:p>
            <a:pPr eaLnBrk="1" hangingPunct="1">
              <a:lnSpc>
                <a:spcPct val="80000"/>
              </a:lnSpc>
              <a:defRPr/>
            </a:pPr>
            <a:endParaRPr lang="en-US" sz="1800" b="1" smtClean="0">
              <a:solidFill>
                <a:schemeClr val="folHlink"/>
              </a:solidFill>
            </a:endParaRPr>
          </a:p>
        </p:txBody>
      </p:sp>
      <p:sp>
        <p:nvSpPr>
          <p:cNvPr id="66562" name="Text Box 5"/>
          <p:cNvSpPr txBox="1">
            <a:spLocks noChangeArrowheads="1"/>
          </p:cNvSpPr>
          <p:nvPr/>
        </p:nvSpPr>
        <p:spPr bwMode="auto">
          <a:xfrm>
            <a:off x="990600" y="685800"/>
            <a:ext cx="6629400" cy="396875"/>
          </a:xfrm>
          <a:prstGeom prst="rect">
            <a:avLst/>
          </a:prstGeom>
          <a:noFill/>
          <a:ln w="9525">
            <a:noFill/>
            <a:miter lim="800000"/>
            <a:headEnd/>
            <a:tailEnd/>
          </a:ln>
        </p:spPr>
        <p:txBody>
          <a:bodyPr>
            <a:spAutoFit/>
          </a:bodyPr>
          <a:lstStyle/>
          <a:p>
            <a:pPr>
              <a:spcBef>
                <a:spcPct val="50000"/>
              </a:spcBef>
            </a:pPr>
            <a:r>
              <a:rPr lang="en-US" sz="2000"/>
              <a:t>J. OTHER COUNTRIES BEGAN COLONIZATION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4294967295"/>
          </p:nvPr>
        </p:nvSpPr>
        <p:spPr>
          <a:xfrm>
            <a:off x="0" y="1500188"/>
            <a:ext cx="9144000" cy="5357812"/>
          </a:xfrm>
        </p:spPr>
        <p:txBody>
          <a:bodyPr/>
          <a:lstStyle/>
          <a:p>
            <a:pPr eaLnBrk="1" hangingPunct="1">
              <a:lnSpc>
                <a:spcPct val="80000"/>
              </a:lnSpc>
              <a:defRPr/>
            </a:pPr>
            <a:r>
              <a:rPr lang="en-US" sz="2000"/>
              <a:t>WHILE THE </a:t>
            </a:r>
            <a:r>
              <a:rPr lang="en-US" sz="2000" b="1"/>
              <a:t>SPANISH</a:t>
            </a:r>
            <a:r>
              <a:rPr lang="en-US" sz="2000"/>
              <a:t> WERE EXTABLISHING PROVINCES IN PRESENT-DAY MEXICO, CENTRAL AMERICA, FLORIDA, VARIOUS CARIBBEAN ISLANDS AND NORTHERN AND WESTERN SOUTH AMERICA, OTHER EUROPEAN COUNTRIES WERE SETTLED THE REST OF NORTH AND SOUTH AMERICA. </a:t>
            </a:r>
          </a:p>
          <a:p>
            <a:pPr eaLnBrk="1" hangingPunct="1">
              <a:lnSpc>
                <a:spcPct val="80000"/>
              </a:lnSpc>
              <a:defRPr/>
            </a:pPr>
            <a:endParaRPr lang="en-US" sz="2000"/>
          </a:p>
          <a:p>
            <a:pPr eaLnBrk="1" hangingPunct="1">
              <a:lnSpc>
                <a:spcPct val="80000"/>
              </a:lnSpc>
              <a:defRPr/>
            </a:pPr>
            <a:r>
              <a:rPr lang="en-US" sz="2000"/>
              <a:t>THE </a:t>
            </a:r>
            <a:r>
              <a:rPr lang="en-US" sz="2000" b="1"/>
              <a:t>PORTUGEUSE</a:t>
            </a:r>
            <a:r>
              <a:rPr lang="en-US" sz="2000"/>
              <a:t> ESTABLISHED EMPIRES ALONG THE </a:t>
            </a:r>
            <a:r>
              <a:rPr lang="en-US" sz="2000" u="sng"/>
              <a:t>EAST COAST OF SOUTH AMERICA</a:t>
            </a:r>
            <a:r>
              <a:rPr lang="en-US" sz="2000"/>
              <a:t>. </a:t>
            </a:r>
          </a:p>
          <a:p>
            <a:pPr eaLnBrk="1" hangingPunct="1">
              <a:lnSpc>
                <a:spcPct val="80000"/>
              </a:lnSpc>
              <a:defRPr/>
            </a:pPr>
            <a:endParaRPr lang="en-US" sz="2000"/>
          </a:p>
          <a:p>
            <a:pPr eaLnBrk="1" hangingPunct="1">
              <a:lnSpc>
                <a:spcPct val="80000"/>
              </a:lnSpc>
              <a:defRPr/>
            </a:pPr>
            <a:r>
              <a:rPr lang="en-US" sz="2000"/>
              <a:t>THE </a:t>
            </a:r>
            <a:r>
              <a:rPr lang="en-US" sz="2000" b="1"/>
              <a:t>FRENCH</a:t>
            </a:r>
            <a:r>
              <a:rPr lang="en-US" sz="2000"/>
              <a:t> ESTABLISHED COLONIES IN </a:t>
            </a:r>
            <a:r>
              <a:rPr lang="en-US" sz="2000" u="sng"/>
              <a:t>PRESENT-DAY CANADA </a:t>
            </a:r>
            <a:r>
              <a:rPr lang="en-US" sz="2000"/>
              <a:t>AND THE </a:t>
            </a:r>
            <a:r>
              <a:rPr lang="en-US" sz="2000" u="sng"/>
              <a:t>CENTRAL PART OF THE UNITED STATES</a:t>
            </a:r>
            <a:r>
              <a:rPr lang="en-US" sz="2000"/>
              <a:t>.  </a:t>
            </a:r>
          </a:p>
          <a:p>
            <a:pPr eaLnBrk="1" hangingPunct="1">
              <a:lnSpc>
                <a:spcPct val="80000"/>
              </a:lnSpc>
              <a:defRPr/>
            </a:pPr>
            <a:endParaRPr lang="en-US" sz="2000"/>
          </a:p>
          <a:p>
            <a:pPr eaLnBrk="1" hangingPunct="1">
              <a:lnSpc>
                <a:spcPct val="80000"/>
              </a:lnSpc>
              <a:defRPr/>
            </a:pPr>
            <a:r>
              <a:rPr lang="en-US" sz="2000" b="1"/>
              <a:t>GREAT BRITAIN </a:t>
            </a:r>
            <a:r>
              <a:rPr lang="en-US" sz="2000"/>
              <a:t>ESTABLISHED COLONIES ALONG THE </a:t>
            </a:r>
            <a:r>
              <a:rPr lang="en-US" sz="2000" u="sng"/>
              <a:t>EAST COAST OF NORTH AMERICA</a:t>
            </a:r>
            <a:r>
              <a:rPr lang="en-US" sz="2000"/>
              <a:t>. </a:t>
            </a:r>
          </a:p>
          <a:p>
            <a:pPr eaLnBrk="1" hangingPunct="1">
              <a:lnSpc>
                <a:spcPct val="80000"/>
              </a:lnSpc>
              <a:defRPr/>
            </a:pPr>
            <a:endParaRPr lang="en-US" sz="2000"/>
          </a:p>
          <a:p>
            <a:pPr eaLnBrk="1" hangingPunct="1">
              <a:lnSpc>
                <a:spcPct val="80000"/>
              </a:lnSpc>
              <a:defRPr/>
            </a:pPr>
            <a:r>
              <a:rPr lang="en-US" sz="2000"/>
              <a:t>THE </a:t>
            </a:r>
            <a:r>
              <a:rPr lang="en-US" sz="2000" b="1"/>
              <a:t>DUTCH</a:t>
            </a:r>
            <a:r>
              <a:rPr lang="en-US" sz="2000"/>
              <a:t> SETTLED A SMALL AREA OF LAND ON THE </a:t>
            </a:r>
            <a:r>
              <a:rPr lang="en-US" sz="2000" u="sng"/>
              <a:t>NORTHERN COAST OF SOUTH AMERICA </a:t>
            </a:r>
            <a:r>
              <a:rPr lang="en-US" sz="2000"/>
              <a:t>AND IN SCATTERED AREAS IN </a:t>
            </a:r>
            <a:r>
              <a:rPr lang="en-US" sz="2000" u="sng"/>
              <a:t>NORTH AMERICA</a:t>
            </a:r>
            <a:r>
              <a:rPr lang="en-US" sz="2000"/>
              <a:t>.</a:t>
            </a:r>
          </a:p>
        </p:txBody>
      </p:sp>
      <p:sp>
        <p:nvSpPr>
          <p:cNvPr id="67586" name="Text Box 4"/>
          <p:cNvSpPr txBox="1">
            <a:spLocks noChangeArrowheads="1"/>
          </p:cNvSpPr>
          <p:nvPr/>
        </p:nvSpPr>
        <p:spPr bwMode="auto">
          <a:xfrm>
            <a:off x="762000" y="685800"/>
            <a:ext cx="7696200" cy="579438"/>
          </a:xfrm>
          <a:prstGeom prst="rect">
            <a:avLst/>
          </a:prstGeom>
          <a:noFill/>
          <a:ln w="9525">
            <a:noFill/>
            <a:miter lim="800000"/>
            <a:headEnd/>
            <a:tailEnd/>
          </a:ln>
        </p:spPr>
        <p:txBody>
          <a:bodyPr>
            <a:spAutoFit/>
          </a:bodyPr>
          <a:lstStyle/>
          <a:p>
            <a:pPr>
              <a:spcBef>
                <a:spcPct val="50000"/>
              </a:spcBef>
            </a:pPr>
            <a:r>
              <a:rPr lang="en-US" sz="3200"/>
              <a:t>K.  COLONIES IN THE AMERICAS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5" descr="Colonialism: Americas."/>
          <p:cNvPicPr>
            <a:picLocks noChangeAspect="1" noChangeArrowheads="1"/>
          </p:cNvPicPr>
          <p:nvPr/>
        </p:nvPicPr>
        <p:blipFill>
          <a:blip r:embed="rId2"/>
          <a:srcRect/>
          <a:stretch>
            <a:fillRect/>
          </a:stretch>
        </p:blipFill>
        <p:spPr bwMode="auto">
          <a:xfrm>
            <a:off x="2362200" y="762000"/>
            <a:ext cx="4306888"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500188"/>
            <a:ext cx="9144000" cy="5357812"/>
          </a:xfrm>
        </p:spPr>
        <p:txBody>
          <a:bodyPr>
            <a:normAutofit/>
          </a:bodyPr>
          <a:lstStyle/>
          <a:p>
            <a:pPr eaLnBrk="1" hangingPunct="1">
              <a:lnSpc>
                <a:spcPct val="90000"/>
              </a:lnSpc>
              <a:buFont typeface="Wingdings" pitchFamily="2" charset="2"/>
              <a:buNone/>
              <a:defRPr/>
            </a:pPr>
            <a:r>
              <a:rPr lang="en-US" sz="2000" b="1" smtClean="0">
                <a:solidFill>
                  <a:schemeClr val="folHlink"/>
                </a:solidFill>
              </a:rPr>
              <a:t>-SLAVE TRADE ACROSS THE ATLANTIC FROM THE COASTS OF WEST AFRICA BECAME PART OF A SYSTEM OF TRADE KNOWN AS </a:t>
            </a:r>
            <a:r>
              <a:rPr lang="en-US" sz="2000" b="1" smtClean="0"/>
              <a:t>TRIANGULAR TRADE.</a:t>
            </a:r>
            <a:endParaRPr lang="en-US" sz="2000" b="1" smtClean="0">
              <a:solidFill>
                <a:schemeClr val="folHlink"/>
              </a:solidFill>
            </a:endParaRPr>
          </a:p>
          <a:p>
            <a:pPr eaLnBrk="1" hangingPunct="1">
              <a:lnSpc>
                <a:spcPct val="90000"/>
              </a:lnSpc>
              <a:buFont typeface="Wingdings" pitchFamily="2" charset="2"/>
              <a:buNone/>
              <a:defRPr/>
            </a:pPr>
            <a:endParaRPr lang="en-US" sz="2000" b="1" smtClean="0">
              <a:solidFill>
                <a:schemeClr val="folHlink"/>
              </a:solidFill>
            </a:endParaRPr>
          </a:p>
          <a:p>
            <a:pPr eaLnBrk="1" hangingPunct="1">
              <a:lnSpc>
                <a:spcPct val="90000"/>
              </a:lnSpc>
              <a:buFont typeface="Wingdings" pitchFamily="2" charset="2"/>
              <a:buNone/>
              <a:defRPr/>
            </a:pPr>
            <a:r>
              <a:rPr lang="en-US" sz="2000" b="1" smtClean="0">
                <a:solidFill>
                  <a:schemeClr val="folHlink"/>
                </a:solidFill>
              </a:rPr>
              <a:t>(1) RAW MATERIALS PRODUCED IN THE AMERICAS WERE TRANSPORTED ACROSS THE ATLANTIC OCEAN TO THE EUROPE</a:t>
            </a:r>
          </a:p>
          <a:p>
            <a:pPr eaLnBrk="1" hangingPunct="1">
              <a:lnSpc>
                <a:spcPct val="90000"/>
              </a:lnSpc>
              <a:buFont typeface="Wingdings" pitchFamily="2" charset="2"/>
              <a:buNone/>
              <a:defRPr/>
            </a:pPr>
            <a:endParaRPr lang="en-US" sz="2000" b="1" smtClean="0">
              <a:solidFill>
                <a:schemeClr val="folHlink"/>
              </a:solidFill>
            </a:endParaRPr>
          </a:p>
          <a:p>
            <a:pPr eaLnBrk="1" hangingPunct="1">
              <a:lnSpc>
                <a:spcPct val="90000"/>
              </a:lnSpc>
              <a:buFont typeface="Wingdings" pitchFamily="2" charset="2"/>
              <a:buNone/>
              <a:defRPr/>
            </a:pPr>
            <a:r>
              <a:rPr lang="en-US" sz="2000" b="1" smtClean="0">
                <a:solidFill>
                  <a:schemeClr val="folHlink"/>
                </a:solidFill>
              </a:rPr>
              <a:t>(2) MERCHANTS SHIPPED MANUFACTURED GOODS, WEAPONS AND RUM TO AFRICA IN EXCHANGE FOR GOLD OR SLAVES. </a:t>
            </a:r>
          </a:p>
          <a:p>
            <a:pPr eaLnBrk="1" hangingPunct="1">
              <a:lnSpc>
                <a:spcPct val="90000"/>
              </a:lnSpc>
              <a:buFont typeface="Wingdings" pitchFamily="2" charset="2"/>
              <a:buNone/>
              <a:defRPr/>
            </a:pPr>
            <a:endParaRPr lang="en-US" sz="2000" b="1" smtClean="0">
              <a:solidFill>
                <a:schemeClr val="folHlink"/>
              </a:solidFill>
            </a:endParaRPr>
          </a:p>
          <a:p>
            <a:pPr eaLnBrk="1" hangingPunct="1">
              <a:lnSpc>
                <a:spcPct val="90000"/>
              </a:lnSpc>
              <a:buFont typeface="Wingdings" pitchFamily="2" charset="2"/>
              <a:buNone/>
              <a:defRPr/>
            </a:pPr>
            <a:r>
              <a:rPr lang="en-US" sz="2000" b="1" smtClean="0">
                <a:solidFill>
                  <a:schemeClr val="folHlink"/>
                </a:solidFill>
              </a:rPr>
              <a:t>(3) AFRICAN SLAVES WERE THEN TRANSPORTED ACROSS THE ATLANTIC TO THE AMERICAS AS THE LABOR FORCE FOR THE PLANTATIONS.</a:t>
            </a:r>
          </a:p>
          <a:p>
            <a:pPr eaLnBrk="1" hangingPunct="1">
              <a:lnSpc>
                <a:spcPct val="90000"/>
              </a:lnSpc>
              <a:buFont typeface="Wingdings" pitchFamily="2" charset="2"/>
              <a:buNone/>
              <a:defRPr/>
            </a:pPr>
            <a:endParaRPr lang="en-US" sz="2000" b="1" smtClean="0">
              <a:solidFill>
                <a:schemeClr val="folHlink"/>
              </a:solidFill>
            </a:endParaRPr>
          </a:p>
          <a:p>
            <a:pPr eaLnBrk="1" hangingPunct="1">
              <a:lnSpc>
                <a:spcPct val="90000"/>
              </a:lnSpc>
              <a:buFont typeface="Wingdings" pitchFamily="2" charset="2"/>
              <a:buNone/>
              <a:defRPr/>
            </a:pPr>
            <a:r>
              <a:rPr lang="en-US" sz="2000" b="1" smtClean="0">
                <a:solidFill>
                  <a:schemeClr val="folHlink"/>
                </a:solidFill>
              </a:rPr>
              <a:t> THIS TRANSPORTATION OF SLAVES ACROSS THE ATLANTIC BECAME KNOWN AS THE </a:t>
            </a:r>
            <a:r>
              <a:rPr lang="en-US" sz="2000" b="1" smtClean="0"/>
              <a:t>MIDDLE PASSAGE</a:t>
            </a:r>
            <a:r>
              <a:rPr lang="en-US" sz="2000" b="1" smtClean="0">
                <a:solidFill>
                  <a:schemeClr val="folHlink"/>
                </a:solidFill>
              </a:rPr>
              <a:t>.</a:t>
            </a:r>
          </a:p>
          <a:p>
            <a:pPr eaLnBrk="1" hangingPunct="1">
              <a:lnSpc>
                <a:spcPct val="90000"/>
              </a:lnSpc>
              <a:buFont typeface="Wingdings" pitchFamily="2" charset="2"/>
              <a:buNone/>
              <a:defRPr/>
            </a:pPr>
            <a:endParaRPr lang="en-US" sz="2000" b="1" smtClean="0">
              <a:solidFill>
                <a:schemeClr val="folHlink"/>
              </a:solidFill>
            </a:endParaRPr>
          </a:p>
        </p:txBody>
      </p:sp>
      <p:sp>
        <p:nvSpPr>
          <p:cNvPr id="69634" name="Text Box 4"/>
          <p:cNvSpPr txBox="1">
            <a:spLocks noChangeArrowheads="1"/>
          </p:cNvSpPr>
          <p:nvPr/>
        </p:nvSpPr>
        <p:spPr bwMode="auto">
          <a:xfrm>
            <a:off x="1143000" y="685800"/>
            <a:ext cx="6781800" cy="457200"/>
          </a:xfrm>
          <a:prstGeom prst="rect">
            <a:avLst/>
          </a:prstGeom>
          <a:noFill/>
          <a:ln w="9525">
            <a:noFill/>
            <a:miter lim="800000"/>
            <a:headEnd/>
            <a:tailEnd/>
          </a:ln>
        </p:spPr>
        <p:txBody>
          <a:bodyPr>
            <a:spAutoFit/>
          </a:bodyPr>
          <a:lstStyle/>
          <a:p>
            <a:pPr>
              <a:spcBef>
                <a:spcPct val="50000"/>
              </a:spcBef>
            </a:pPr>
            <a:r>
              <a:rPr lang="en-US"/>
              <a:t>                     </a:t>
            </a:r>
            <a:r>
              <a:rPr lang="en-US" sz="2400"/>
              <a:t>L. TRIANGULAR TRADE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descr="100_9514_mi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4294967295"/>
          </p:nvPr>
        </p:nvSpPr>
        <p:spPr>
          <a:xfrm>
            <a:off x="0" y="1500188"/>
            <a:ext cx="9144000" cy="5357812"/>
          </a:xfrm>
        </p:spPr>
        <p:txBody>
          <a:bodyPr/>
          <a:lstStyle/>
          <a:p>
            <a:pPr eaLnBrk="1" hangingPunct="1">
              <a:lnSpc>
                <a:spcPct val="90000"/>
              </a:lnSpc>
              <a:buFont typeface="Wingdings" pitchFamily="2" charset="2"/>
              <a:buNone/>
              <a:defRPr/>
            </a:pPr>
            <a:r>
              <a:rPr lang="en-US" sz="2000" smtClean="0">
                <a:solidFill>
                  <a:schemeClr val="folHlink"/>
                </a:solidFill>
              </a:rPr>
              <a:t>-THE MIDDLE PASSAGE WAS BRUTAL AND DEGRADING. TRADERS CHAINED THE SLAVES IN THE CROWDED CARGO HOLD OF THE SHIPS. SLAVES HAD LITTLE FOOD, WATER OR SANITARY FACILITIES. MANY DIED BEFORE THEY REACHED THE AMERICAS. </a:t>
            </a:r>
          </a:p>
          <a:p>
            <a:pPr eaLnBrk="1" hangingPunct="1">
              <a:lnSpc>
                <a:spcPct val="90000"/>
              </a:lnSpc>
              <a:defRPr/>
            </a:pPr>
            <a:endParaRPr lang="en-US" sz="2000" smtClean="0">
              <a:solidFill>
                <a:schemeClr val="folHlink"/>
              </a:solidFill>
            </a:endParaRPr>
          </a:p>
          <a:p>
            <a:pPr eaLnBrk="1" hangingPunct="1">
              <a:lnSpc>
                <a:spcPct val="90000"/>
              </a:lnSpc>
              <a:buFont typeface="Wingdings" pitchFamily="2" charset="2"/>
              <a:buNone/>
              <a:defRPr/>
            </a:pPr>
            <a:r>
              <a:rPr lang="en-US" sz="2000" smtClean="0">
                <a:solidFill>
                  <a:schemeClr val="folHlink"/>
                </a:solidFill>
              </a:rPr>
              <a:t>-IT IS ESTIMATED THAT APPROXIMATELY 10 MILLION AFRICANS SURVIVED THE JOURNEY TO SLAVERY IN THE AMERICAS. </a:t>
            </a:r>
          </a:p>
          <a:p>
            <a:pPr eaLnBrk="1" hangingPunct="1">
              <a:lnSpc>
                <a:spcPct val="90000"/>
              </a:lnSpc>
              <a:defRPr/>
            </a:pPr>
            <a:endParaRPr lang="en-US" sz="2000" smtClean="0">
              <a:solidFill>
                <a:schemeClr val="folHlink"/>
              </a:solidFill>
            </a:endParaRPr>
          </a:p>
          <a:p>
            <a:pPr eaLnBrk="1" hangingPunct="1">
              <a:lnSpc>
                <a:spcPct val="90000"/>
              </a:lnSpc>
              <a:buFont typeface="Wingdings" pitchFamily="2" charset="2"/>
              <a:buNone/>
              <a:defRPr/>
            </a:pPr>
            <a:r>
              <a:rPr lang="en-US" sz="2000" smtClean="0">
                <a:solidFill>
                  <a:schemeClr val="folHlink"/>
                </a:solidFill>
              </a:rPr>
              <a:t>-THE SLAVES WERE SOLD OR TRADED FOR RAW MATERIALS TO BRING TO EUROPE TO BE USED FOR FACTORIES TO PRODUCE MANUFACTURED GOODS.</a:t>
            </a:r>
          </a:p>
          <a:p>
            <a:pPr eaLnBrk="1" hangingPunct="1">
              <a:lnSpc>
                <a:spcPct val="90000"/>
              </a:lnSpc>
              <a:defRPr/>
            </a:pPr>
            <a:endParaRPr lang="en-US" sz="2000" smtClean="0">
              <a:solidFill>
                <a:schemeClr val="folHlink"/>
              </a:solidFill>
            </a:endParaRPr>
          </a:p>
        </p:txBody>
      </p:sp>
      <p:sp>
        <p:nvSpPr>
          <p:cNvPr id="71682" name="Text Box 4"/>
          <p:cNvSpPr txBox="1">
            <a:spLocks noChangeArrowheads="1"/>
          </p:cNvSpPr>
          <p:nvPr/>
        </p:nvSpPr>
        <p:spPr bwMode="auto">
          <a:xfrm>
            <a:off x="1371600" y="609600"/>
            <a:ext cx="6248400" cy="366713"/>
          </a:xfrm>
          <a:prstGeom prst="rect">
            <a:avLst/>
          </a:prstGeom>
          <a:noFill/>
          <a:ln w="9525">
            <a:noFill/>
            <a:miter lim="800000"/>
            <a:headEnd/>
            <a:tailEnd/>
          </a:ln>
        </p:spPr>
        <p:txBody>
          <a:bodyPr>
            <a:spAutoFit/>
          </a:bodyPr>
          <a:lstStyle/>
          <a:p>
            <a:pPr>
              <a:spcBef>
                <a:spcPct val="50000"/>
              </a:spcBef>
            </a:pPr>
            <a:endParaRPr lang="en-US"/>
          </a:p>
        </p:txBody>
      </p:sp>
      <p:sp>
        <p:nvSpPr>
          <p:cNvPr id="71683" name="Text Box 5"/>
          <p:cNvSpPr txBox="1">
            <a:spLocks noChangeArrowheads="1"/>
          </p:cNvSpPr>
          <p:nvPr/>
        </p:nvSpPr>
        <p:spPr bwMode="auto">
          <a:xfrm>
            <a:off x="1905000" y="762000"/>
            <a:ext cx="5257800" cy="519113"/>
          </a:xfrm>
          <a:prstGeom prst="rect">
            <a:avLst/>
          </a:prstGeom>
          <a:noFill/>
          <a:ln w="9525">
            <a:noFill/>
            <a:miter lim="800000"/>
            <a:headEnd/>
            <a:tailEnd/>
          </a:ln>
        </p:spPr>
        <p:txBody>
          <a:bodyPr>
            <a:spAutoFit/>
          </a:bodyPr>
          <a:lstStyle/>
          <a:p>
            <a:pPr>
              <a:spcBef>
                <a:spcPct val="50000"/>
              </a:spcBef>
            </a:pPr>
            <a:r>
              <a:rPr lang="en-US" sz="2800"/>
              <a:t>M. THE MIDDLE PASSAGE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descr="E017.JPG"/>
          <p:cNvPicPr>
            <a:picLocks noChangeAspect="1"/>
          </p:cNvPicPr>
          <p:nvPr/>
        </p:nvPicPr>
        <p:blipFill>
          <a:blip r:embed="rId2">
            <a:lum contrast="2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slaveshipposter.jpg"/>
          <p:cNvPicPr>
            <a:picLocks noChangeAspect="1"/>
          </p:cNvPicPr>
          <p:nvPr/>
        </p:nvPicPr>
        <p:blipFill>
          <a:blip r:embed="rId2"/>
          <a:srcRect l="6474" t="16408" r="7195" b="4143"/>
          <a:stretch>
            <a:fillRect/>
          </a:stretch>
        </p:blipFill>
        <p:spPr bwMode="auto">
          <a:xfrm>
            <a:off x="0" y="-152400"/>
            <a:ext cx="9144000" cy="7010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aravel%20Redunda1470p70"/>
          <p:cNvPicPr>
            <a:picLocks noChangeAspect="1" noChangeArrowheads="1"/>
          </p:cNvPicPr>
          <p:nvPr/>
        </p:nvPicPr>
        <p:blipFill>
          <a:blip r:embed="rId2"/>
          <a:srcRect/>
          <a:stretch>
            <a:fillRect/>
          </a:stretch>
        </p:blipFill>
        <p:spPr bwMode="auto">
          <a:xfrm>
            <a:off x="1295400" y="609600"/>
            <a:ext cx="6477000" cy="4741863"/>
          </a:xfrm>
          <a:prstGeom prst="rect">
            <a:avLst/>
          </a:prstGeom>
          <a:noFill/>
          <a:ln w="9525">
            <a:noFill/>
            <a:miter lim="800000"/>
            <a:headEnd/>
            <a:tailEnd/>
          </a:ln>
        </p:spPr>
      </p:pic>
      <p:sp>
        <p:nvSpPr>
          <p:cNvPr id="19458" name="Text Box 3"/>
          <p:cNvSpPr txBox="1">
            <a:spLocks noChangeArrowheads="1"/>
          </p:cNvSpPr>
          <p:nvPr/>
        </p:nvSpPr>
        <p:spPr bwMode="auto">
          <a:xfrm>
            <a:off x="2209800" y="5715000"/>
            <a:ext cx="4876800" cy="457200"/>
          </a:xfrm>
          <a:prstGeom prst="rect">
            <a:avLst/>
          </a:prstGeom>
          <a:noFill/>
          <a:ln w="9525">
            <a:noFill/>
            <a:miter lim="800000"/>
            <a:headEnd/>
            <a:tailEnd/>
          </a:ln>
        </p:spPr>
        <p:txBody>
          <a:bodyPr>
            <a:spAutoFit/>
          </a:bodyPr>
          <a:lstStyle/>
          <a:p>
            <a:pPr>
              <a:spcBef>
                <a:spcPct val="50000"/>
              </a:spcBef>
            </a:pPr>
            <a:r>
              <a:rPr lang="en-US"/>
              <a:t>             </a:t>
            </a:r>
            <a:r>
              <a:rPr lang="en-US" sz="2400">
                <a:solidFill>
                  <a:schemeClr val="folHlink"/>
                </a:solidFill>
              </a:rPr>
              <a:t>Portuguese  Caravels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57200" y="277813"/>
            <a:ext cx="8229600" cy="941387"/>
          </a:xfrm>
        </p:spPr>
        <p:txBody>
          <a:bodyPr/>
          <a:lstStyle/>
          <a:p>
            <a:r>
              <a:rPr lang="en-US" sz="2800" smtClean="0">
                <a:solidFill>
                  <a:schemeClr val="tx1"/>
                </a:solidFill>
                <a:effectLst/>
              </a:rPr>
              <a:t>O. THE COLUMBIAN EXCHANGE</a:t>
            </a:r>
          </a:p>
        </p:txBody>
      </p:sp>
      <p:sp>
        <p:nvSpPr>
          <p:cNvPr id="74754" name="Rectangle 3"/>
          <p:cNvSpPr>
            <a:spLocks noGrp="1" noChangeArrowheads="1"/>
          </p:cNvSpPr>
          <p:nvPr>
            <p:ph type="body" idx="1"/>
          </p:nvPr>
        </p:nvSpPr>
        <p:spPr>
          <a:xfrm>
            <a:off x="457200" y="1295400"/>
            <a:ext cx="8229600" cy="4835525"/>
          </a:xfrm>
        </p:spPr>
        <p:txBody>
          <a:bodyPr/>
          <a:lstStyle/>
          <a:p>
            <a:pPr>
              <a:buFontTx/>
              <a:buNone/>
            </a:pPr>
            <a:r>
              <a:rPr lang="en-US" sz="2000" b="1" smtClean="0">
                <a:solidFill>
                  <a:schemeClr val="folHlink"/>
                </a:solidFill>
                <a:effectLst/>
              </a:rPr>
              <a:t>-THE DISCOVERY OF THE AMERICAS INTRODUCED NEW CULTURES, ANIMALS, CROPS TO EUROPE </a:t>
            </a:r>
          </a:p>
          <a:p>
            <a:pPr>
              <a:buFontTx/>
              <a:buNone/>
            </a:pPr>
            <a:r>
              <a:rPr lang="en-US" sz="2000" b="1" smtClean="0">
                <a:solidFill>
                  <a:schemeClr val="folHlink"/>
                </a:solidFill>
                <a:effectLst/>
              </a:rPr>
              <a:t>-THIS TRANS-ATLANTIC TRADE LED TO THE EXCHANGE OF PEOPLE, PLANTS, ANIMALS, IDEAS AND TECHNOLOGY IS KNOWN AS THE </a:t>
            </a:r>
            <a:r>
              <a:rPr lang="en-US" sz="2000" b="1" smtClean="0">
                <a:effectLst/>
              </a:rPr>
              <a:t>COLUMBIAN EXCHANGE</a:t>
            </a:r>
          </a:p>
          <a:p>
            <a:pPr>
              <a:buFontTx/>
              <a:buNone/>
            </a:pPr>
            <a:r>
              <a:rPr lang="en-US" sz="2000" b="1" smtClean="0">
                <a:solidFill>
                  <a:schemeClr val="folHlink"/>
                </a:solidFill>
                <a:effectLst/>
              </a:rPr>
              <a:t>-THIS EXCHANGE HAD A PROFOUND EFFECT FOR THE PEOPLE OF ASIA, THE AMERICAS, AFRICA AND EUROPE.</a:t>
            </a:r>
          </a:p>
          <a:p>
            <a:pPr>
              <a:buFontTx/>
              <a:buNone/>
            </a:pPr>
            <a:r>
              <a:rPr lang="en-US" sz="2000" b="1" smtClean="0">
                <a:solidFill>
                  <a:schemeClr val="folHlink"/>
                </a:solidFill>
                <a:effectLst/>
              </a:rPr>
              <a:t>-CROPS SUCH AS CORN AND POTATOES WENT TO EUROPE FROM THE AMERICAS</a:t>
            </a:r>
          </a:p>
          <a:p>
            <a:pPr>
              <a:buFontTx/>
              <a:buNone/>
            </a:pPr>
            <a:r>
              <a:rPr lang="en-US" sz="2000" b="1" smtClean="0">
                <a:solidFill>
                  <a:schemeClr val="folHlink"/>
                </a:solidFill>
                <a:effectLst/>
              </a:rPr>
              <a:t>-NEGATIVES SUCH AS DISEASE TRAVELED AROUND THE GLOBE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image019"/>
          <p:cNvPicPr>
            <a:picLocks noChangeAspect="1" noChangeArrowheads="1"/>
          </p:cNvPicPr>
          <p:nvPr/>
        </p:nvPicPr>
        <p:blipFill>
          <a:blip r:embed="rId2"/>
          <a:srcRect/>
          <a:stretch>
            <a:fillRect/>
          </a:stretch>
        </p:blipFill>
        <p:spPr bwMode="auto">
          <a:xfrm>
            <a:off x="228600" y="1295400"/>
            <a:ext cx="8705850" cy="456088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4294967295"/>
          </p:nvPr>
        </p:nvSpPr>
        <p:spPr>
          <a:xfrm>
            <a:off x="0" y="914400"/>
            <a:ext cx="9144000" cy="5943600"/>
          </a:xfrm>
        </p:spPr>
        <p:txBody>
          <a:bodyPr/>
          <a:lstStyle/>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None/>
              <a:defRPr/>
            </a:pPr>
            <a:r>
              <a:rPr lang="en-US" sz="1800" b="1" smtClean="0">
                <a:solidFill>
                  <a:schemeClr val="folHlink"/>
                </a:solidFill>
              </a:rPr>
              <a:t>-THERE WERE MANY RISKS INVOLVED WITH OVERSEAS TRADE.</a:t>
            </a:r>
          </a:p>
          <a:p>
            <a:pPr eaLnBrk="1" hangingPunct="1">
              <a:lnSpc>
                <a:spcPct val="80000"/>
              </a:lnSpc>
              <a:buFont typeface="Wingdings" pitchFamily="2" charset="2"/>
              <a:buNone/>
              <a:defRPr/>
            </a:pPr>
            <a:r>
              <a:rPr lang="en-US" sz="1800" b="1" smtClean="0">
                <a:solidFill>
                  <a:schemeClr val="folHlink"/>
                </a:solidFill>
              </a:rPr>
              <a:t>-MERCHANTS THAT WERE WILLING TO TAKE THESE RISKS IN SEARCH OF HIGH PROFITS WERE KNOWN AS </a:t>
            </a:r>
            <a:r>
              <a:rPr lang="en-US" sz="1800" b="1" smtClean="0"/>
              <a:t>ENTREPRENEURS</a:t>
            </a:r>
            <a:r>
              <a:rPr lang="en-US" sz="1800" b="1" smtClean="0">
                <a:solidFill>
                  <a:schemeClr val="folHlink"/>
                </a:solidFill>
              </a:rPr>
              <a:t>. </a:t>
            </a:r>
          </a:p>
          <a:p>
            <a:pPr eaLnBrk="1" hangingPunct="1">
              <a:lnSpc>
                <a:spcPct val="80000"/>
              </a:lnSpc>
              <a:buFont typeface="Wingdings" pitchFamily="2" charset="2"/>
              <a:buNone/>
              <a:defRPr/>
            </a:pPr>
            <a:r>
              <a:rPr lang="en-US" sz="1800" b="1" smtClean="0">
                <a:solidFill>
                  <a:schemeClr val="folHlink"/>
                </a:solidFill>
              </a:rPr>
              <a:t>-ENTREPRENERS DEVELOPED NEW WAYS OF BUSINESS TO REDUCE THEIR RISKS. MERCHANTS NEEDED </a:t>
            </a:r>
            <a:r>
              <a:rPr lang="en-US" sz="1800" b="1" smtClean="0"/>
              <a:t>CAPITAL,</a:t>
            </a:r>
            <a:r>
              <a:rPr lang="en-US" sz="1800" b="1" smtClean="0">
                <a:solidFill>
                  <a:schemeClr val="folHlink"/>
                </a:solidFill>
              </a:rPr>
              <a:t> OR LARGE SUMS OF MONEY, TO INVEST IN BUYING THE NEEDED SUPPLIES FOR OVERSEAS TRADING. </a:t>
            </a:r>
          </a:p>
          <a:p>
            <a:pPr eaLnBrk="1" hangingPunct="1">
              <a:lnSpc>
                <a:spcPct val="80000"/>
              </a:lnSpc>
              <a:buFont typeface="Wingdings" pitchFamily="2" charset="2"/>
              <a:buNone/>
              <a:defRPr/>
            </a:pPr>
            <a:r>
              <a:rPr lang="en-US" sz="1800" b="1" smtClean="0">
                <a:solidFill>
                  <a:schemeClr val="folHlink"/>
                </a:solidFill>
              </a:rPr>
              <a:t>-BANKS BEGAN TO ISSUE </a:t>
            </a:r>
            <a:r>
              <a:rPr lang="en-US" sz="1800" b="1" smtClean="0"/>
              <a:t>LOANS</a:t>
            </a:r>
            <a:r>
              <a:rPr lang="en-US" sz="1800" b="1" smtClean="0">
                <a:solidFill>
                  <a:schemeClr val="folHlink"/>
                </a:solidFill>
              </a:rPr>
              <a:t> TO THESE MERCHANTS AND IN RETURN BANKS CHARGED MORE MONEY (</a:t>
            </a:r>
            <a:r>
              <a:rPr lang="en-US" sz="1800" b="1" smtClean="0"/>
              <a:t>INTEREST</a:t>
            </a:r>
            <a:r>
              <a:rPr lang="en-US" sz="1800" b="1" smtClean="0">
                <a:solidFill>
                  <a:schemeClr val="folHlink"/>
                </a:solidFill>
              </a:rPr>
              <a:t>) ON THEIR LOANS.</a:t>
            </a:r>
          </a:p>
          <a:p>
            <a:pPr eaLnBrk="1" hangingPunct="1">
              <a:lnSpc>
                <a:spcPct val="90000"/>
              </a:lnSpc>
              <a:buFont typeface="Wingdings" pitchFamily="2" charset="2"/>
              <a:buNone/>
              <a:defRPr/>
            </a:pPr>
            <a:r>
              <a:rPr lang="en-US" sz="1800" b="1" smtClean="0">
                <a:solidFill>
                  <a:schemeClr val="folHlink"/>
                </a:solidFill>
              </a:rPr>
              <a:t>-MERCHANTS ALSO DEVELOPED </a:t>
            </a:r>
            <a:r>
              <a:rPr lang="en-US" sz="1800" b="1" smtClean="0"/>
              <a:t>JOINT-STOCK COMPANIES</a:t>
            </a:r>
            <a:r>
              <a:rPr lang="en-US" sz="1800" b="1" smtClean="0">
                <a:solidFill>
                  <a:schemeClr val="folHlink"/>
                </a:solidFill>
              </a:rPr>
              <a:t> TO FINANCE THEIR VENTURES. </a:t>
            </a:r>
          </a:p>
          <a:p>
            <a:pPr eaLnBrk="1" hangingPunct="1">
              <a:lnSpc>
                <a:spcPct val="90000"/>
              </a:lnSpc>
              <a:buFont typeface="Wingdings" pitchFamily="2" charset="2"/>
              <a:buNone/>
              <a:defRPr/>
            </a:pPr>
            <a:r>
              <a:rPr lang="en-US" sz="1800" b="1" smtClean="0">
                <a:solidFill>
                  <a:schemeClr val="folHlink"/>
                </a:solidFill>
              </a:rPr>
              <a:t>-A GROUP OF MERCHANTS WOULD JOIN TOGETHER A FORM THESE COMPANIES. IN ORDER TO RAISE CAPITAL, THEY SOLD SHARES OF STOCK IN THEIR COMPANY.</a:t>
            </a:r>
          </a:p>
          <a:p>
            <a:pPr eaLnBrk="1" hangingPunct="1">
              <a:lnSpc>
                <a:spcPct val="90000"/>
              </a:lnSpc>
              <a:buFont typeface="Wingdings" pitchFamily="2" charset="2"/>
              <a:buNone/>
              <a:defRPr/>
            </a:pPr>
            <a:r>
              <a:rPr lang="en-US" sz="1800" b="1" smtClean="0">
                <a:solidFill>
                  <a:schemeClr val="folHlink"/>
                </a:solidFill>
              </a:rPr>
              <a:t>-WHEN THE MERCHANT SHIPS RETURNED FROM THE AMERICAS WITH THEIR CARGO, EACH INVESTOR WOULD RECEIVE A SHARE OF PROFITS. HOWEVER, IF SOMETHING BAD HAPPENED, THE GROUP OF INVESTORS WOULD SHARE ANY LOSSES. </a:t>
            </a:r>
          </a:p>
          <a:p>
            <a:pPr eaLnBrk="1" hangingPunct="1">
              <a:lnSpc>
                <a:spcPct val="90000"/>
              </a:lnSpc>
              <a:defRPr/>
            </a:pPr>
            <a:endParaRPr lang="en-US" sz="1800" b="1" smtClean="0">
              <a:solidFill>
                <a:schemeClr val="folHlink"/>
              </a:solidFill>
            </a:endParaRPr>
          </a:p>
          <a:p>
            <a:pPr eaLnBrk="1" hangingPunct="1">
              <a:lnSpc>
                <a:spcPct val="80000"/>
              </a:lnSpc>
              <a:buFont typeface="Wingdings" pitchFamily="2" charset="2"/>
              <a:buNone/>
              <a:defRPr/>
            </a:pPr>
            <a:endParaRPr lang="en-US" sz="1800" smtClean="0">
              <a:solidFill>
                <a:schemeClr val="folHlink"/>
              </a:solidFill>
            </a:endParaRPr>
          </a:p>
          <a:p>
            <a:pPr eaLnBrk="1" hangingPunct="1">
              <a:buFont typeface="Wingdings" pitchFamily="2" charset="2"/>
              <a:buNone/>
              <a:defRPr/>
            </a:pPr>
            <a:endParaRPr lang="en-US" sz="1800" smtClean="0"/>
          </a:p>
        </p:txBody>
      </p:sp>
      <p:sp>
        <p:nvSpPr>
          <p:cNvPr id="76802" name="Text Box 4"/>
          <p:cNvSpPr txBox="1">
            <a:spLocks noChangeArrowheads="1"/>
          </p:cNvSpPr>
          <p:nvPr/>
        </p:nvSpPr>
        <p:spPr bwMode="auto">
          <a:xfrm>
            <a:off x="1143000" y="381000"/>
            <a:ext cx="7162800" cy="457200"/>
          </a:xfrm>
          <a:prstGeom prst="rect">
            <a:avLst/>
          </a:prstGeom>
          <a:noFill/>
          <a:ln w="9525">
            <a:noFill/>
            <a:miter lim="800000"/>
            <a:headEnd/>
            <a:tailEnd/>
          </a:ln>
        </p:spPr>
        <p:txBody>
          <a:bodyPr>
            <a:spAutoFit/>
          </a:bodyPr>
          <a:lstStyle/>
          <a:p>
            <a:pPr>
              <a:spcBef>
                <a:spcPct val="50000"/>
              </a:spcBef>
            </a:pPr>
            <a:r>
              <a:rPr lang="en-US"/>
              <a:t>            </a:t>
            </a:r>
            <a:r>
              <a:rPr lang="en-US" sz="2400"/>
              <a:t>P. CHANGES IN BUSINESS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1"/>
          <p:cNvSpPr>
            <a:spLocks noGrp="1"/>
          </p:cNvSpPr>
          <p:nvPr>
            <p:ph idx="4294967295"/>
          </p:nvPr>
        </p:nvSpPr>
        <p:spPr>
          <a:xfrm>
            <a:off x="0" y="1066800"/>
            <a:ext cx="9144000" cy="5791200"/>
          </a:xfrm>
        </p:spPr>
        <p:txBody>
          <a:bodyPr/>
          <a:lstStyle/>
          <a:p>
            <a:pPr eaLnBrk="1" hangingPunct="1">
              <a:buFont typeface="Wingdings" pitchFamily="2" charset="2"/>
              <a:buNone/>
              <a:defRPr/>
            </a:pPr>
            <a:r>
              <a:rPr lang="en-US" sz="1800" smtClean="0">
                <a:solidFill>
                  <a:schemeClr val="folHlink"/>
                </a:solidFill>
              </a:rPr>
              <a:t>-EUROPEAN MONARCHS KNEW THAT THEIR COUNTRY’S POWER DEPENDED ON A STRONG ECONOMY. </a:t>
            </a:r>
          </a:p>
          <a:p>
            <a:pPr eaLnBrk="1" hangingPunct="1">
              <a:defRPr/>
            </a:pPr>
            <a:endParaRPr lang="en-US" sz="1800" smtClean="0">
              <a:solidFill>
                <a:schemeClr val="folHlink"/>
              </a:solidFill>
            </a:endParaRPr>
          </a:p>
          <a:p>
            <a:pPr eaLnBrk="1" hangingPunct="1">
              <a:buFont typeface="Wingdings" pitchFamily="2" charset="2"/>
              <a:buNone/>
              <a:defRPr/>
            </a:pPr>
            <a:r>
              <a:rPr lang="en-US" sz="1800" smtClean="0">
                <a:solidFill>
                  <a:schemeClr val="folHlink"/>
                </a:solidFill>
              </a:rPr>
              <a:t>-IN SUPPORT OF THIS RATIONALE, A NEW ECONOMIC THEORY CALLED </a:t>
            </a:r>
            <a:r>
              <a:rPr lang="en-US" sz="1800" b="1" smtClean="0"/>
              <a:t>MERCANTILISM</a:t>
            </a:r>
            <a:r>
              <a:rPr lang="en-US" sz="1800" smtClean="0">
                <a:solidFill>
                  <a:schemeClr val="folHlink"/>
                </a:solidFill>
              </a:rPr>
              <a:t> DEVELOPED. </a:t>
            </a:r>
          </a:p>
          <a:p>
            <a:pPr eaLnBrk="1" hangingPunct="1">
              <a:buFont typeface="Wingdings" pitchFamily="2" charset="2"/>
              <a:buNone/>
              <a:defRPr/>
            </a:pPr>
            <a:endParaRPr lang="en-US" sz="1800" smtClean="0">
              <a:solidFill>
                <a:schemeClr val="folHlink"/>
              </a:solidFill>
            </a:endParaRPr>
          </a:p>
          <a:p>
            <a:pPr eaLnBrk="1" hangingPunct="1">
              <a:buFont typeface="Wingdings" pitchFamily="2" charset="2"/>
              <a:buNone/>
              <a:defRPr/>
            </a:pPr>
            <a:r>
              <a:rPr lang="en-US" sz="1800" smtClean="0">
                <a:solidFill>
                  <a:schemeClr val="folHlink"/>
                </a:solidFill>
              </a:rPr>
              <a:t>-ACCORDING TO MERCANTILISM, A NATION’S ECONOMIC STRENGTH DEPENDED ON INCREASING THEIR WEALTH BY EXPORTING MORE THAN THEY IMPORTED. </a:t>
            </a:r>
          </a:p>
          <a:p>
            <a:pPr eaLnBrk="1" hangingPunct="1">
              <a:buFont typeface="Wingdings" pitchFamily="2" charset="2"/>
              <a:buNone/>
              <a:defRPr/>
            </a:pPr>
            <a:endParaRPr lang="en-US" sz="1800" smtClean="0">
              <a:solidFill>
                <a:schemeClr val="folHlink"/>
              </a:solidFill>
            </a:endParaRPr>
          </a:p>
          <a:p>
            <a:pPr eaLnBrk="1" hangingPunct="1">
              <a:buFont typeface="Wingdings" pitchFamily="2" charset="2"/>
              <a:buNone/>
              <a:defRPr/>
            </a:pPr>
            <a:r>
              <a:rPr lang="en-US" sz="1800" smtClean="0">
                <a:solidFill>
                  <a:schemeClr val="folHlink"/>
                </a:solidFill>
              </a:rPr>
              <a:t>-COLONIES SUPPLIED THE PARENT NATION WITH RAW MATERIALS AND SERVED ITS MARKETS FOR ITS EXPORTS</a:t>
            </a:r>
          </a:p>
          <a:p>
            <a:pPr eaLnBrk="1" hangingPunct="1">
              <a:defRPr/>
            </a:pPr>
            <a:endParaRPr lang="en-US" sz="1800" smtClean="0">
              <a:solidFill>
                <a:schemeClr val="folHlink"/>
              </a:solidFill>
            </a:endParaRPr>
          </a:p>
          <a:p>
            <a:pPr eaLnBrk="1" hangingPunct="1">
              <a:buFont typeface="Wingdings" pitchFamily="2" charset="2"/>
              <a:buNone/>
              <a:defRPr/>
            </a:pPr>
            <a:r>
              <a:rPr lang="en-US" sz="1800" smtClean="0">
                <a:solidFill>
                  <a:schemeClr val="folHlink"/>
                </a:solidFill>
              </a:rPr>
              <a:t>-MERCANTILISTS BELIEVED MORE PROFITS COULD BE ATTAINED BY EXPORTING FINISHED MANUFACTURED GOODS RATHER THAN IN RAW MATERIALS.</a:t>
            </a:r>
          </a:p>
          <a:p>
            <a:pPr eaLnBrk="1" hangingPunct="1">
              <a:buFont typeface="Wingdings" pitchFamily="2" charset="2"/>
              <a:buNone/>
              <a:defRPr/>
            </a:pPr>
            <a:r>
              <a:rPr lang="en-US" sz="1800" smtClean="0">
                <a:solidFill>
                  <a:schemeClr val="folHlink"/>
                </a:solidFill>
              </a:rPr>
              <a:t>- AS A RESULT, EUROPEAN COUNTRIES BEGAN TO COLONIZE THE WORLD IN SEARCH OF NEW LANDS TO PRODUCE RAW MATERIALS AND NEW MARKETS TO SELL THEIR GOODS</a:t>
            </a:r>
          </a:p>
        </p:txBody>
      </p:sp>
      <p:sp>
        <p:nvSpPr>
          <p:cNvPr id="77826" name="Text Box 4"/>
          <p:cNvSpPr txBox="1">
            <a:spLocks noChangeArrowheads="1"/>
          </p:cNvSpPr>
          <p:nvPr/>
        </p:nvSpPr>
        <p:spPr bwMode="auto">
          <a:xfrm>
            <a:off x="1905000" y="457200"/>
            <a:ext cx="5334000" cy="457200"/>
          </a:xfrm>
          <a:prstGeom prst="rect">
            <a:avLst/>
          </a:prstGeom>
          <a:noFill/>
          <a:ln w="9525">
            <a:noFill/>
            <a:miter lim="800000"/>
            <a:headEnd/>
            <a:tailEnd/>
          </a:ln>
        </p:spPr>
        <p:txBody>
          <a:bodyPr>
            <a:spAutoFit/>
          </a:bodyPr>
          <a:lstStyle/>
          <a:p>
            <a:pPr>
              <a:spcBef>
                <a:spcPct val="50000"/>
              </a:spcBef>
            </a:pPr>
            <a:r>
              <a:rPr lang="en-US" sz="2400"/>
              <a:t>        Q. MERCANTILISM</a:t>
            </a:r>
            <a:r>
              <a:rPr lang="en-US"/>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z="3200" smtClean="0">
                <a:solidFill>
                  <a:schemeClr val="tx1"/>
                </a:solidFill>
                <a:effectLst/>
              </a:rPr>
              <a:t>R. CHINESE EXPLORATION</a:t>
            </a:r>
          </a:p>
        </p:txBody>
      </p:sp>
      <p:sp>
        <p:nvSpPr>
          <p:cNvPr id="78850" name="Rectangle 3"/>
          <p:cNvSpPr>
            <a:spLocks noGrp="1" noChangeArrowheads="1"/>
          </p:cNvSpPr>
          <p:nvPr>
            <p:ph type="body" idx="1"/>
          </p:nvPr>
        </p:nvSpPr>
        <p:spPr>
          <a:xfrm>
            <a:off x="457200" y="1447800"/>
            <a:ext cx="8229600" cy="4683125"/>
          </a:xfrm>
        </p:spPr>
        <p:txBody>
          <a:bodyPr/>
          <a:lstStyle/>
          <a:p>
            <a:pPr>
              <a:lnSpc>
                <a:spcPct val="90000"/>
              </a:lnSpc>
              <a:buFontTx/>
              <a:buNone/>
            </a:pPr>
            <a:r>
              <a:rPr lang="en-US" sz="2000" smtClean="0">
                <a:solidFill>
                  <a:schemeClr val="folHlink"/>
                </a:solidFill>
                <a:effectLst/>
              </a:rPr>
              <a:t>-DURING THE 1400S, CHINA BEGAN EXPLORING THE WORLD IN SEARCH OF NEW MARKETS TO SELL THEIR UNIQUE GOODS AND TO TRADE FOR THE GOODS OF THE WEST</a:t>
            </a:r>
          </a:p>
          <a:p>
            <a:pPr>
              <a:lnSpc>
                <a:spcPct val="90000"/>
              </a:lnSpc>
              <a:buFontTx/>
              <a:buNone/>
            </a:pPr>
            <a:r>
              <a:rPr lang="en-US" sz="2000" smtClean="0">
                <a:solidFill>
                  <a:schemeClr val="folHlink"/>
                </a:solidFill>
                <a:effectLst/>
              </a:rPr>
              <a:t>-A CHINESE ADMIRAL, ZHENG HE ESTABLISHED MANY TRADE LINKS WITH COMMERCE CENTERS FROM SOUTHEAST ASIA AND EASTERN AFRICA</a:t>
            </a:r>
          </a:p>
          <a:p>
            <a:pPr>
              <a:lnSpc>
                <a:spcPct val="90000"/>
              </a:lnSpc>
              <a:buFontTx/>
              <a:buNone/>
            </a:pPr>
            <a:r>
              <a:rPr lang="en-US" sz="2000" smtClean="0">
                <a:solidFill>
                  <a:schemeClr val="folHlink"/>
                </a:solidFill>
                <a:effectLst/>
              </a:rPr>
              <a:t>-ZHENG HE HAD 40 TO 300 SHIPS SAILING IN HIS SEVERAL VOYAGES.</a:t>
            </a:r>
          </a:p>
          <a:p>
            <a:pPr>
              <a:lnSpc>
                <a:spcPct val="90000"/>
              </a:lnSpc>
              <a:buFontTx/>
              <a:buNone/>
            </a:pPr>
            <a:r>
              <a:rPr lang="en-US" sz="2000" smtClean="0">
                <a:solidFill>
                  <a:schemeClr val="folHlink"/>
                </a:solidFill>
                <a:effectLst/>
              </a:rPr>
              <a:t>-THESE SHIPS SAILED FROM PORT TO PORT ALONG THE INDIAN OCEAN.</a:t>
            </a:r>
          </a:p>
          <a:p>
            <a:pPr>
              <a:lnSpc>
                <a:spcPct val="90000"/>
              </a:lnSpc>
              <a:buFontTx/>
              <a:buNone/>
            </a:pPr>
            <a:r>
              <a:rPr lang="en-US" sz="2000" smtClean="0">
                <a:solidFill>
                  <a:schemeClr val="folHlink"/>
                </a:solidFill>
                <a:effectLst/>
              </a:rPr>
              <a:t>-AFTER ZHENG HE’S DEATH IN 1433, THE CHINESE EMPEROR BANNED TRADE AND EXPLORATION FOR CULTURAL AND SOCIAL REASONS. </a:t>
            </a:r>
          </a:p>
          <a:p>
            <a:pPr>
              <a:lnSpc>
                <a:spcPct val="90000"/>
              </a:lnSpc>
              <a:buFontTx/>
              <a:buNone/>
            </a:pPr>
            <a:r>
              <a:rPr lang="en-US" sz="2000" smtClean="0">
                <a:solidFill>
                  <a:schemeClr val="folHlink"/>
                </a:solidFill>
                <a:effectLst/>
              </a:rPr>
              <a:t>- THE EMPEROR WANTED TO LIMIT CONTACT WITH FOREIGN INFLUENCES TO PRESERVE ANCIENT TRADITIONS.</a:t>
            </a:r>
          </a:p>
          <a:p>
            <a:pPr>
              <a:lnSpc>
                <a:spcPct val="90000"/>
              </a:lnSpc>
              <a:buFontTx/>
              <a:buNone/>
            </a:pPr>
            <a:endParaRPr lang="en-US" sz="2000" smtClean="0">
              <a:solidFill>
                <a:schemeClr val="folHlink"/>
              </a:solidFill>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descr="he1ZhengHeHIRES"/>
          <p:cNvPicPr>
            <a:picLocks noChangeAspect="1" noChangeArrowheads="1"/>
          </p:cNvPicPr>
          <p:nvPr/>
        </p:nvPicPr>
        <p:blipFill>
          <a:blip r:embed="rId2"/>
          <a:srcRect/>
          <a:stretch>
            <a:fillRect/>
          </a:stretch>
        </p:blipFill>
        <p:spPr bwMode="auto">
          <a:xfrm>
            <a:off x="2647950" y="762000"/>
            <a:ext cx="3848100" cy="5334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 descr="Voyages%20of%20Zheng%20He%20Map%2006"/>
          <p:cNvPicPr>
            <a:picLocks noChangeAspect="1" noChangeArrowheads="1"/>
          </p:cNvPicPr>
          <p:nvPr/>
        </p:nvPicPr>
        <p:blipFill>
          <a:blip r:embed="rId2"/>
          <a:srcRect/>
          <a:stretch>
            <a:fillRect/>
          </a:stretch>
        </p:blipFill>
        <p:spPr bwMode="auto">
          <a:xfrm>
            <a:off x="838200" y="1371600"/>
            <a:ext cx="7958138" cy="4165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066800"/>
            <a:ext cx="8229600" cy="5235575"/>
          </a:xfrm>
        </p:spPr>
        <p:txBody>
          <a:bodyPr>
            <a:normAutofit/>
          </a:bodyPr>
          <a:lstStyle/>
          <a:p>
            <a:pPr eaLnBrk="1" hangingPunct="1">
              <a:lnSpc>
                <a:spcPct val="80000"/>
              </a:lnSpc>
              <a:buFont typeface="Wingdings" pitchFamily="2" charset="2"/>
              <a:buNone/>
              <a:defRPr/>
            </a:pPr>
            <a:r>
              <a:rPr lang="en-US" sz="1800" b="1" smtClean="0">
                <a:solidFill>
                  <a:schemeClr val="folHlink"/>
                </a:solidFill>
              </a:rPr>
              <a:t>- PORTUGAL LED THE WAY IN EARLIER VOYAGES OF EXPLORATION IN ORDER TO COMPETE WITH OTHER WESTERN EUROPEAN COUNTRIES TO GET NEEDED SUPPLIES FROM THE EAST.</a:t>
            </a:r>
          </a:p>
          <a:p>
            <a:pPr>
              <a:buFont typeface="Wingdings" pitchFamily="2" charset="2"/>
              <a:buNone/>
              <a:defRPr/>
            </a:pPr>
            <a:r>
              <a:rPr lang="en-US" sz="1800" b="1" smtClean="0">
                <a:solidFill>
                  <a:schemeClr val="folHlink"/>
                </a:solidFill>
              </a:rPr>
              <a:t>-MOST EARLY TRADE TO EUROPE WAS CARRIED OVER LAND BY ARAB MERCHANTS TO PORTS IN THE EASTERN MEDITERRANEAN SEA WHICH THEN ITALIAN SHIP CARRIED GOODS ACROSS THE MEDITERRANEAN TO EUROPE. </a:t>
            </a:r>
          </a:p>
          <a:p>
            <a:pPr>
              <a:buFont typeface="Wingdings" pitchFamily="2" charset="2"/>
              <a:buNone/>
              <a:defRPr/>
            </a:pPr>
            <a:r>
              <a:rPr lang="en-US" sz="1800" b="1" smtClean="0">
                <a:solidFill>
                  <a:schemeClr val="folHlink"/>
                </a:solidFill>
              </a:rPr>
              <a:t>-BECAUSE THESE GOODS PASSED THROUGH VARIOUS MERCHANTS TO GET TO THE WESTERN EUROPEAN COUNTRIES, PORTUGAL PAID INFLATED PRICES FOR THESE GOODS.</a:t>
            </a:r>
          </a:p>
          <a:p>
            <a:pPr>
              <a:buFont typeface="Wingdings" pitchFamily="2" charset="2"/>
              <a:buNone/>
              <a:defRPr/>
            </a:pPr>
            <a:r>
              <a:rPr lang="en-US" sz="1800" b="1" smtClean="0">
                <a:solidFill>
                  <a:schemeClr val="folHlink"/>
                </a:solidFill>
              </a:rPr>
              <a:t>-PORTUGUESE MONARCHS’ EAGER TO IMPROVE THE NATION’S WEALTH AND STATUS ( BY GETTING THIS GOODS AT A REDUCED PRICE) WANTED TO GET A SHARE OF THE RICH SPICE TRADE TO ASIA</a:t>
            </a:r>
          </a:p>
          <a:p>
            <a:pPr>
              <a:buFont typeface="Wingdings" pitchFamily="2" charset="2"/>
              <a:buNone/>
              <a:defRPr/>
            </a:pPr>
            <a:r>
              <a:rPr lang="en-US" sz="1800" b="1" smtClean="0">
                <a:solidFill>
                  <a:schemeClr val="folHlink"/>
                </a:solidFill>
              </a:rPr>
              <a:t>- THE ONLY WAY TO DO THIS WAS TO BYPASS THE ARAB AND ITALIAN MERCHANTS AND CREATE THEIR OWN DIRECT TRADE ROUTE TO ASIA.</a:t>
            </a:r>
            <a:r>
              <a:rPr lang="en-US" sz="1800" smtClean="0">
                <a:solidFill>
                  <a:schemeClr val="folHlink"/>
                </a:solidFill>
                <a:effectLst/>
              </a:rPr>
              <a:t> </a:t>
            </a:r>
            <a:endParaRPr lang="en-US" sz="1800" smtClean="0">
              <a:solidFill>
                <a:schemeClr val="folHlink"/>
              </a:solidFill>
            </a:endParaRPr>
          </a:p>
          <a:p>
            <a:pPr eaLnBrk="1" hangingPunct="1">
              <a:lnSpc>
                <a:spcPct val="80000"/>
              </a:lnSpc>
              <a:buFontTx/>
              <a:buNone/>
              <a:defRPr/>
            </a:pPr>
            <a:endParaRPr lang="en-US" sz="1800" smtClean="0">
              <a:solidFill>
                <a:schemeClr val="folHlink"/>
              </a:solidFill>
            </a:endParaRPr>
          </a:p>
          <a:p>
            <a:pPr eaLnBrk="1" hangingPunct="1">
              <a:lnSpc>
                <a:spcPct val="80000"/>
              </a:lnSpc>
              <a:buFontTx/>
              <a:buNone/>
              <a:defRPr/>
            </a:pPr>
            <a:endParaRPr lang="en-US" sz="1800" smtClean="0"/>
          </a:p>
          <a:p>
            <a:pPr eaLnBrk="1" hangingPunct="1">
              <a:lnSpc>
                <a:spcPct val="80000"/>
              </a:lnSpc>
              <a:buFontTx/>
              <a:buNone/>
              <a:defRPr/>
            </a:pPr>
            <a:endParaRPr lang="en-US" sz="1800" b="1" smtClean="0"/>
          </a:p>
          <a:p>
            <a:pPr eaLnBrk="1" hangingPunct="1">
              <a:lnSpc>
                <a:spcPct val="80000"/>
              </a:lnSpc>
              <a:buFontTx/>
              <a:buChar char="-"/>
              <a:defRPr/>
            </a:pPr>
            <a:endParaRPr lang="en-US" sz="1800" b="1" smtClean="0"/>
          </a:p>
        </p:txBody>
      </p:sp>
      <p:sp>
        <p:nvSpPr>
          <p:cNvPr id="20482" name="Text Box 4"/>
          <p:cNvSpPr txBox="1">
            <a:spLocks noChangeArrowheads="1"/>
          </p:cNvSpPr>
          <p:nvPr/>
        </p:nvSpPr>
        <p:spPr bwMode="auto">
          <a:xfrm>
            <a:off x="1143000" y="609600"/>
            <a:ext cx="6781800" cy="366713"/>
          </a:xfrm>
          <a:prstGeom prst="rect">
            <a:avLst/>
          </a:prstGeom>
          <a:noFill/>
          <a:ln w="9525">
            <a:noFill/>
            <a:miter lim="800000"/>
            <a:headEnd/>
            <a:tailEnd/>
          </a:ln>
        </p:spPr>
        <p:txBody>
          <a:bodyPr>
            <a:spAutoFit/>
          </a:bodyPr>
          <a:lstStyle/>
          <a:p>
            <a:pPr>
              <a:spcBef>
                <a:spcPct val="50000"/>
              </a:spcBef>
            </a:pPr>
            <a:endParaRPr lang="en-US"/>
          </a:p>
        </p:txBody>
      </p:sp>
      <p:sp>
        <p:nvSpPr>
          <p:cNvPr id="20483" name="Text Box 5"/>
          <p:cNvSpPr txBox="1">
            <a:spLocks noChangeArrowheads="1"/>
          </p:cNvSpPr>
          <p:nvPr/>
        </p:nvSpPr>
        <p:spPr bwMode="auto">
          <a:xfrm>
            <a:off x="1143000" y="533400"/>
            <a:ext cx="7010400" cy="579438"/>
          </a:xfrm>
          <a:prstGeom prst="rect">
            <a:avLst/>
          </a:prstGeom>
          <a:noFill/>
          <a:ln w="9525">
            <a:noFill/>
            <a:miter lim="800000"/>
            <a:headEnd/>
            <a:tailEnd/>
          </a:ln>
        </p:spPr>
        <p:txBody>
          <a:bodyPr>
            <a:spAutoFit/>
          </a:bodyPr>
          <a:lstStyle/>
          <a:p>
            <a:pPr>
              <a:spcBef>
                <a:spcPct val="50000"/>
              </a:spcBef>
            </a:pPr>
            <a:r>
              <a:rPr lang="en-US"/>
              <a:t>      </a:t>
            </a:r>
            <a:r>
              <a:rPr lang="en-US" sz="3200"/>
              <a:t>B. EARLY EXPLORATION</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4294967295"/>
          </p:nvPr>
        </p:nvSpPr>
        <p:spPr>
          <a:xfrm>
            <a:off x="0" y="1524000"/>
            <a:ext cx="8686800" cy="5334000"/>
          </a:xfrm>
        </p:spPr>
        <p:txBody>
          <a:bodyPr/>
          <a:lstStyle/>
          <a:p>
            <a:pPr eaLnBrk="1" hangingPunct="1">
              <a:buFont typeface="Wingdings" pitchFamily="2" charset="2"/>
              <a:buNone/>
              <a:defRPr/>
            </a:pPr>
            <a:endParaRPr lang="en-US" sz="2000"/>
          </a:p>
          <a:p>
            <a:pPr eaLnBrk="1" hangingPunct="1">
              <a:buFont typeface="Wingdings" pitchFamily="2" charset="2"/>
              <a:buNone/>
              <a:defRPr/>
            </a:pPr>
            <a:r>
              <a:rPr lang="en-US" sz="2000">
                <a:solidFill>
                  <a:schemeClr val="folHlink"/>
                </a:solidFill>
              </a:rPr>
              <a:t>1. PRINCE HENRY THE NAVIGATOR</a:t>
            </a:r>
          </a:p>
          <a:p>
            <a:pPr eaLnBrk="1" hangingPunct="1">
              <a:buFont typeface="Wingdings" pitchFamily="2" charset="2"/>
              <a:buNone/>
              <a:defRPr/>
            </a:pPr>
            <a:endParaRPr lang="en-US" sz="2000">
              <a:solidFill>
                <a:schemeClr val="folHlink"/>
              </a:solidFill>
            </a:endParaRPr>
          </a:p>
          <a:p>
            <a:pPr eaLnBrk="1" hangingPunct="1">
              <a:buFont typeface="Wingdings" pitchFamily="2" charset="2"/>
              <a:buNone/>
              <a:defRPr/>
            </a:pPr>
            <a:r>
              <a:rPr lang="en-US" sz="2000"/>
              <a:t>-PRINCE HENRY, KNOWN </a:t>
            </a:r>
            <a:r>
              <a:rPr lang="en-US" sz="2000" u="sng"/>
              <a:t>PRINCE HENRY THE NAVIGATOR</a:t>
            </a:r>
            <a:r>
              <a:rPr lang="en-US" sz="2000"/>
              <a:t>, ENCOURAGED THE EARLY PORTUGUESE EXPLORATIONS. </a:t>
            </a:r>
          </a:p>
          <a:p>
            <a:pPr eaLnBrk="1" hangingPunct="1">
              <a:defRPr/>
            </a:pPr>
            <a:endParaRPr lang="en-US" sz="2000"/>
          </a:p>
          <a:p>
            <a:pPr eaLnBrk="1" hangingPunct="1">
              <a:buFont typeface="Wingdings" pitchFamily="2" charset="2"/>
              <a:buNone/>
              <a:defRPr/>
            </a:pPr>
            <a:r>
              <a:rPr lang="en-US" sz="2000"/>
              <a:t>-HE BROUGHT TOGETHER ASTRONOMERS, GEOGRAPHERS AND MATHEMATICIANS TO SHARE THEIR LEARNING WITH PORTUGUESE SAILORS. </a:t>
            </a:r>
          </a:p>
          <a:p>
            <a:pPr eaLnBrk="1" hangingPunct="1">
              <a:defRPr/>
            </a:pPr>
            <a:endParaRPr lang="en-US" sz="2000"/>
          </a:p>
          <a:p>
            <a:pPr eaLnBrk="1" hangingPunct="1">
              <a:buFont typeface="Wingdings" pitchFamily="2" charset="2"/>
              <a:buNone/>
              <a:defRPr/>
            </a:pPr>
            <a:r>
              <a:rPr lang="en-US" sz="2000"/>
              <a:t>-THE PORTUGUESE BEGAN SETTING UP TRADING STATIONS ALONG THE WEST AFRICAN COAST TO TRADE FOR GOLD AND IVORY.</a:t>
            </a:r>
          </a:p>
        </p:txBody>
      </p:sp>
      <p:sp>
        <p:nvSpPr>
          <p:cNvPr id="21506" name="Text Box 5"/>
          <p:cNvSpPr txBox="1">
            <a:spLocks noChangeArrowheads="1"/>
          </p:cNvSpPr>
          <p:nvPr/>
        </p:nvSpPr>
        <p:spPr bwMode="auto">
          <a:xfrm>
            <a:off x="1066800" y="685800"/>
            <a:ext cx="7391400" cy="366713"/>
          </a:xfrm>
          <a:prstGeom prst="rect">
            <a:avLst/>
          </a:prstGeom>
          <a:noFill/>
          <a:ln w="9525">
            <a:noFill/>
            <a:miter lim="800000"/>
            <a:headEnd/>
            <a:tailEnd/>
          </a:ln>
        </p:spPr>
        <p:txBody>
          <a:bodyPr>
            <a:spAutoFit/>
          </a:bodyPr>
          <a:lstStyle/>
          <a:p>
            <a:pPr>
              <a:spcBef>
                <a:spcPct val="50000"/>
              </a:spcBef>
            </a:pPr>
            <a:endParaRPr lang="en-US"/>
          </a:p>
        </p:txBody>
      </p:sp>
      <p:sp>
        <p:nvSpPr>
          <p:cNvPr id="21507" name="Text Box 7"/>
          <p:cNvSpPr txBox="1">
            <a:spLocks noChangeArrowheads="1"/>
          </p:cNvSpPr>
          <p:nvPr/>
        </p:nvSpPr>
        <p:spPr bwMode="auto">
          <a:xfrm>
            <a:off x="1143000" y="609600"/>
            <a:ext cx="7086600" cy="519113"/>
          </a:xfrm>
          <a:prstGeom prst="rect">
            <a:avLst/>
          </a:prstGeom>
          <a:noFill/>
          <a:ln w="9525">
            <a:noFill/>
            <a:miter lim="800000"/>
            <a:headEnd/>
            <a:tailEnd/>
          </a:ln>
        </p:spPr>
        <p:txBody>
          <a:bodyPr>
            <a:spAutoFit/>
          </a:bodyPr>
          <a:lstStyle/>
          <a:p>
            <a:pPr>
              <a:spcBef>
                <a:spcPct val="50000"/>
              </a:spcBef>
            </a:pPr>
            <a:r>
              <a:rPr lang="en-US" sz="2800"/>
              <a:t> B. PORTUGUESE EXPLORATION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111817.JPG"/>
          <p:cNvPicPr>
            <a:picLocks noChangeAspect="1"/>
          </p:cNvPicPr>
          <p:nvPr/>
        </p:nvPicPr>
        <p:blipFill>
          <a:blip r:embed="rId2"/>
          <a:srcRect b="2934"/>
          <a:stretch>
            <a:fillRect/>
          </a:stretch>
        </p:blipFill>
        <p:spPr>
          <a:xfrm>
            <a:off x="1832937" y="770273"/>
            <a:ext cx="5027794" cy="5773992"/>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20079</TotalTime>
  <Words>2793</Words>
  <Application>Microsoft Office PowerPoint</Application>
  <PresentationFormat>On-screen Show (4:3)</PresentationFormat>
  <Paragraphs>281</Paragraphs>
  <Slides>66</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66</vt:i4>
      </vt:variant>
    </vt:vector>
  </HeadingPairs>
  <TitlesOfParts>
    <vt:vector size="72" baseType="lpstr">
      <vt:lpstr>Arial</vt:lpstr>
      <vt:lpstr>Verdana</vt:lpstr>
      <vt:lpstr>Wingdings</vt:lpstr>
      <vt:lpstr>Calibri</vt:lpstr>
      <vt:lpstr>Globe</vt:lpstr>
      <vt:lpstr>Globe</vt:lpstr>
      <vt:lpstr>Chapter 10</vt:lpstr>
      <vt:lpstr>Slide 2</vt:lpstr>
      <vt:lpstr>Slide 3</vt:lpstr>
      <vt:lpstr>Slide 4</vt:lpstr>
      <vt:lpstr>Slide 5</vt:lpstr>
      <vt:lpstr>Slide 6</vt:lpstr>
      <vt:lpstr>Slide 7</vt:lpstr>
      <vt:lpstr>Slide 8</vt:lpstr>
      <vt:lpstr>Slide 9</vt:lpstr>
      <vt:lpstr>Slide 10</vt:lpstr>
      <vt:lpstr>Slide 11</vt:lpstr>
      <vt:lpstr> B.  PORTUGUESE TRADE (Pg.3)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F. OTHER EXPEDITIONS</vt:lpstr>
      <vt:lpstr>Slide 37</vt:lpstr>
      <vt:lpstr>F. OTHER EXPEDITIONS</vt:lpstr>
      <vt:lpstr>Slide 39</vt:lpstr>
      <vt:lpstr>Slide 40</vt:lpstr>
      <vt:lpstr>Slide 41</vt:lpstr>
      <vt:lpstr>Slide 42</vt:lpstr>
      <vt:lpstr>G. IMPERIALISM  IN THE AMERICAS (Pg 2)</vt:lpstr>
      <vt:lpstr>Slide 44</vt:lpstr>
      <vt:lpstr>G. IMPERIALISM  IN THE AMERICAS (Pg 3)</vt:lpstr>
      <vt:lpstr>Slide 46</vt:lpstr>
      <vt:lpstr>Slide 47</vt:lpstr>
      <vt:lpstr>Slide 48</vt:lpstr>
      <vt:lpstr>Slide 49</vt:lpstr>
      <vt:lpstr>I. SPANISH RULE</vt:lpstr>
      <vt:lpstr>Slide 51</vt:lpstr>
      <vt:lpstr>Slide 52</vt:lpstr>
      <vt:lpstr>Slide 53</vt:lpstr>
      <vt:lpstr>Slide 54</vt:lpstr>
      <vt:lpstr>Slide 55</vt:lpstr>
      <vt:lpstr>Slide 56</vt:lpstr>
      <vt:lpstr>Slide 57</vt:lpstr>
      <vt:lpstr>Slide 58</vt:lpstr>
      <vt:lpstr>Slide 59</vt:lpstr>
      <vt:lpstr>O. THE COLUMBIAN EXCHANGE</vt:lpstr>
      <vt:lpstr>Slide 61</vt:lpstr>
      <vt:lpstr>Slide 62</vt:lpstr>
      <vt:lpstr>Slide 63</vt:lpstr>
      <vt:lpstr>R. CHINESE EXPLORATION</vt:lpstr>
      <vt:lpstr>Slide 65</vt:lpstr>
      <vt:lpstr>Slide 66</vt:lpstr>
    </vt:vector>
  </TitlesOfParts>
  <Company>University at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J. Kohler II</dc:creator>
  <cp:lastModifiedBy>egolander</cp:lastModifiedBy>
  <cp:revision>87</cp:revision>
  <dcterms:created xsi:type="dcterms:W3CDTF">2009-03-23T12:31:41Z</dcterms:created>
  <dcterms:modified xsi:type="dcterms:W3CDTF">2010-04-29T13:51:21Z</dcterms:modified>
</cp:coreProperties>
</file>